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2"/>
  </p:notesMasterIdLst>
  <p:sldIdLst>
    <p:sldId id="279" r:id="rId2"/>
    <p:sldId id="258" r:id="rId3"/>
    <p:sldId id="306" r:id="rId4"/>
    <p:sldId id="307" r:id="rId5"/>
    <p:sldId id="308" r:id="rId6"/>
    <p:sldId id="288" r:id="rId7"/>
    <p:sldId id="309" r:id="rId8"/>
    <p:sldId id="310" r:id="rId9"/>
    <p:sldId id="311" r:id="rId10"/>
    <p:sldId id="313" r:id="rId11"/>
    <p:sldId id="314" r:id="rId12"/>
    <p:sldId id="323" r:id="rId13"/>
    <p:sldId id="316" r:id="rId14"/>
    <p:sldId id="315" r:id="rId15"/>
    <p:sldId id="317" r:id="rId16"/>
    <p:sldId id="318" r:id="rId17"/>
    <p:sldId id="319" r:id="rId18"/>
    <p:sldId id="320" r:id="rId19"/>
    <p:sldId id="322" r:id="rId20"/>
    <p:sldId id="324" r:id="rId21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650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88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solidFill>
          <a:schemeClr val="tx1"/>
        </a:solidFill>
        <a:ln w="12700">
          <a:solidFill>
            <a:srgbClr val="FFFFFF"/>
          </a:solidFill>
          <a:prstDash val="solid"/>
        </a:ln>
      </c:spPr>
    </c:sideWall>
    <c:backWall>
      <c:thickness val="0"/>
      <c:spPr>
        <a:solidFill>
          <a:schemeClr val="tx1"/>
        </a:solidFill>
        <a:ln w="12700">
          <a:solidFill>
            <a:srgbClr val="FFFF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698412698412698"/>
          <c:y val="5.2631578947368432E-2"/>
          <c:w val="0.60317460317460403"/>
          <c:h val="0.806220095693780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Población</c:v>
                </c:pt>
              </c:strCache>
            </c:strRef>
          </c:tx>
          <c:spPr>
            <a:solidFill>
              <a:srgbClr val="FFFF00"/>
            </a:solidFill>
            <a:ln w="9561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8.1502463650578727E-3"/>
                  <c:y val="-4.5519526930363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9867943906517242E-2"/>
                  <c:y val="-2.3836024033504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047011164568773E-3"/>
                  <c:y val="-2.7348502593822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9123">
                <a:noFill/>
              </a:ln>
            </c:spPr>
            <c:txPr>
              <a:bodyPr/>
              <a:lstStyle/>
              <a:p>
                <a:pPr>
                  <a:defRPr sz="1355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Pacífico</c:v>
                </c:pt>
                <c:pt idx="1">
                  <c:v>Atlántico</c:v>
                </c:pt>
                <c:pt idx="2">
                  <c:v>Titicaca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0.70000000000000062</c:v>
                </c:pt>
                <c:pt idx="1">
                  <c:v>0.26</c:v>
                </c:pt>
                <c:pt idx="2">
                  <c:v>4.0000000000000029E-2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Agua</c:v>
                </c:pt>
              </c:strCache>
            </c:strRef>
          </c:tx>
          <c:spPr>
            <a:solidFill>
              <a:srgbClr val="00CCFF"/>
            </a:solidFill>
            <a:ln w="9561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4177502614406415E-2"/>
                  <c:y val="-2.1957993237115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9953395986563925E-3"/>
                  <c:y val="-2.8896170587372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0029323752018525E-2"/>
                  <c:y val="-3.6280511742772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9123">
                <a:noFill/>
              </a:ln>
            </c:spPr>
            <c:txPr>
              <a:bodyPr/>
              <a:lstStyle/>
              <a:p>
                <a:pPr>
                  <a:defRPr sz="1355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Pacífico</c:v>
                </c:pt>
                <c:pt idx="1">
                  <c:v>Atlántico</c:v>
                </c:pt>
                <c:pt idx="2">
                  <c:v>Titicaca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1.8000000000000023E-2</c:v>
                </c:pt>
                <c:pt idx="1">
                  <c:v>0.97700000000000042</c:v>
                </c:pt>
                <c:pt idx="2" formatCode="0.00%">
                  <c:v>5.0000000000000053E-3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2904192"/>
        <c:axId val="22905984"/>
        <c:axId val="0"/>
      </c:bar3DChart>
      <c:catAx>
        <c:axId val="22904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9561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35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PE"/>
          </a:p>
        </c:txPr>
        <c:crossAx val="2290598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2905984"/>
        <c:scaling>
          <c:orientation val="minMax"/>
        </c:scaling>
        <c:delete val="0"/>
        <c:axPos val="l"/>
        <c:majorGridlines>
          <c:spPr>
            <a:ln w="9561">
              <a:solidFill>
                <a:srgbClr val="FFFFFF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9561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35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PE"/>
          </a:p>
        </c:txPr>
        <c:crossAx val="22904192"/>
        <c:crosses val="autoZero"/>
        <c:crossBetween val="between"/>
      </c:valAx>
      <c:spPr>
        <a:noFill/>
        <a:ln w="19123">
          <a:noFill/>
        </a:ln>
      </c:spPr>
    </c:plotArea>
    <c:legend>
      <c:legendPos val="r"/>
      <c:layout>
        <c:manualLayout>
          <c:xMode val="edge"/>
          <c:yMode val="edge"/>
          <c:x val="0.75238095238095271"/>
          <c:y val="0.41148325358851678"/>
          <c:w val="0.24126984126984141"/>
          <c:h val="0.16985645933014362"/>
        </c:manualLayout>
      </c:layout>
      <c:overlay val="0"/>
      <c:spPr>
        <a:noFill/>
        <a:ln w="9561">
          <a:solidFill>
            <a:srgbClr val="FFFFFF"/>
          </a:solidFill>
          <a:prstDash val="solid"/>
        </a:ln>
      </c:spPr>
      <c:txPr>
        <a:bodyPr/>
        <a:lstStyle/>
        <a:p>
          <a:pPr>
            <a:defRPr sz="1246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5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P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4F191-4512-4CE1-AF2E-7C71E2926B0D}" type="datetimeFigureOut">
              <a:rPr lang="es-PE" smtClean="0"/>
              <a:pPr/>
              <a:t>23/05/2012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C0D04-90AE-4924-B39A-DF5E1ACDFAE2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9381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191A7-97D7-4647-B7BE-5A19FEF59B81}" type="slidenum">
              <a:rPr lang="es-PE" smtClean="0"/>
              <a:pPr/>
              <a:t>1</a:t>
            </a:fld>
            <a:endParaRPr lang="es-P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56828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7C37EB-048A-47F4-80DF-516326F15610}" type="slidenum">
              <a:rPr lang="es-ES"/>
              <a:pPr/>
              <a:t>4</a:t>
            </a:fld>
            <a:endParaRPr lang="es-E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5C96C8-101E-48E0-AEC7-4C86AEDF9FE6}" type="slidenum">
              <a:rPr lang="es-ES"/>
              <a:pPr/>
              <a:t>11</a:t>
            </a:fld>
            <a:endParaRPr lang="es-E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7388"/>
            <a:ext cx="4565650" cy="3424237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343400"/>
            <a:ext cx="5049837" cy="4114800"/>
          </a:xfrm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009A-DCEC-4414-AD43-FD3BE5060DD8}" type="datetimeFigureOut">
              <a:rPr lang="es-PE" smtClean="0"/>
              <a:pPr/>
              <a:t>23/05/2012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422C-A9F0-491A-8FF8-AE9683DBCEC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87308081"/>
      </p:ext>
    </p:extLst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009A-DCEC-4414-AD43-FD3BE5060DD8}" type="datetimeFigureOut">
              <a:rPr lang="es-PE" smtClean="0"/>
              <a:pPr/>
              <a:t>23/05/2012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422C-A9F0-491A-8FF8-AE9683DBCEC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83294735"/>
      </p:ext>
    </p:extLst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009A-DCEC-4414-AD43-FD3BE5060DD8}" type="datetimeFigureOut">
              <a:rPr lang="es-PE" smtClean="0"/>
              <a:pPr/>
              <a:t>23/05/2012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422C-A9F0-491A-8FF8-AE9683DBCEC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7434039"/>
      </p:ext>
    </p:extLst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009A-DCEC-4414-AD43-FD3BE5060DD8}" type="datetimeFigureOut">
              <a:rPr lang="es-PE" smtClean="0"/>
              <a:pPr/>
              <a:t>23/05/2012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422C-A9F0-491A-8FF8-AE9683DBCEC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6659038"/>
      </p:ext>
    </p:extLst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009A-DCEC-4414-AD43-FD3BE5060DD8}" type="datetimeFigureOut">
              <a:rPr lang="es-PE" smtClean="0"/>
              <a:pPr/>
              <a:t>23/05/2012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422C-A9F0-491A-8FF8-AE9683DBCEC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97723894"/>
      </p:ext>
    </p:extLst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009A-DCEC-4414-AD43-FD3BE5060DD8}" type="datetimeFigureOut">
              <a:rPr lang="es-PE" smtClean="0"/>
              <a:pPr/>
              <a:t>23/05/2012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422C-A9F0-491A-8FF8-AE9683DBCEC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44576685"/>
      </p:ext>
    </p:extLst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009A-DCEC-4414-AD43-FD3BE5060DD8}" type="datetimeFigureOut">
              <a:rPr lang="es-PE" smtClean="0"/>
              <a:pPr/>
              <a:t>23/05/2012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422C-A9F0-491A-8FF8-AE9683DBCEC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63979326"/>
      </p:ext>
    </p:extLst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009A-DCEC-4414-AD43-FD3BE5060DD8}" type="datetimeFigureOut">
              <a:rPr lang="es-PE" smtClean="0"/>
              <a:pPr/>
              <a:t>23/05/2012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422C-A9F0-491A-8FF8-AE9683DBCEC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68025962"/>
      </p:ext>
    </p:extLst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009A-DCEC-4414-AD43-FD3BE5060DD8}" type="datetimeFigureOut">
              <a:rPr lang="es-PE" smtClean="0"/>
              <a:pPr/>
              <a:t>23/05/2012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422C-A9F0-491A-8FF8-AE9683DBCEC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28880659"/>
      </p:ext>
    </p:extLst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009A-DCEC-4414-AD43-FD3BE5060DD8}" type="datetimeFigureOut">
              <a:rPr lang="es-PE" smtClean="0"/>
              <a:pPr/>
              <a:t>23/05/2012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422C-A9F0-491A-8FF8-AE9683DBCEC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33670267"/>
      </p:ext>
    </p:extLst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009A-DCEC-4414-AD43-FD3BE5060DD8}" type="datetimeFigureOut">
              <a:rPr lang="es-PE" smtClean="0"/>
              <a:pPr/>
              <a:t>23/05/2012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422C-A9F0-491A-8FF8-AE9683DBCEC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08596061"/>
      </p:ext>
    </p:extLst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9009A-DCEC-4414-AD43-FD3BE5060DD8}" type="datetimeFigureOut">
              <a:rPr lang="es-PE" smtClean="0"/>
              <a:pPr/>
              <a:t>23/05/2012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7422C-A9F0-491A-8FF8-AE9683DBCEC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2511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 spd="slow">
    <p:zoom/>
    <p:sndAc>
      <p:stSnd>
        <p:snd r:embed="rId13" name="wind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emf"/><Relationship Id="rId4" Type="http://schemas.openxmlformats.org/officeDocument/2006/relationships/package" Target="../embeddings/Hoja_de_c_lculo_de_Microsoft_Excel2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emf"/><Relationship Id="rId4" Type="http://schemas.openxmlformats.org/officeDocument/2006/relationships/package" Target="../embeddings/Hoja_de_c_lculo_de_Microsoft_Excel3.xls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perucom3.e3.pe/ima/0/0/2/6/1/261553.jpg"/>
          <p:cNvPicPr>
            <a:picLocks noChangeAspect="1" noChangeArrowheads="1"/>
          </p:cNvPicPr>
          <p:nvPr/>
        </p:nvPicPr>
        <p:blipFill>
          <a:blip r:embed="rId4" cstate="print">
            <a:lum bright="50000" contrast="16000"/>
          </a:blip>
          <a:srcRect/>
          <a:stretch>
            <a:fillRect/>
          </a:stretch>
        </p:blipFill>
        <p:spPr bwMode="auto">
          <a:xfrm>
            <a:off x="0" y="0"/>
            <a:ext cx="9148989" cy="6858000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87624" y="2348880"/>
            <a:ext cx="698477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dirty="0" smtClean="0">
                <a:latin typeface="Arial Narrow" pitchFamily="34" charset="0"/>
              </a:rPr>
              <a:t>APRENDIENDO DE CONGA HACIA LA NUEVA MINERIA</a:t>
            </a: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4278868"/>
            <a:ext cx="9144000" cy="97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PE" sz="2300" dirty="0">
                <a:latin typeface="Arial Narrow" pitchFamily="34" charset="0"/>
              </a:rPr>
              <a:t>Ing. </a:t>
            </a:r>
            <a:r>
              <a:rPr lang="es-PE" sz="2300" dirty="0" smtClean="0">
                <a:latin typeface="Arial Narrow" pitchFamily="34" charset="0"/>
              </a:rPr>
              <a:t>Rómulo Mucho</a:t>
            </a:r>
          </a:p>
          <a:p>
            <a:pPr algn="ctr">
              <a:spcBef>
                <a:spcPct val="50000"/>
              </a:spcBef>
            </a:pPr>
            <a:r>
              <a:rPr lang="es-PE" sz="2300" dirty="0" smtClean="0">
                <a:latin typeface="Arial Narrow" pitchFamily="34" charset="0"/>
              </a:rPr>
              <a:t>Mayo 2012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259632" y="260648"/>
            <a:ext cx="705678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PE" sz="2000" b="1" dirty="0" smtClean="0">
                <a:latin typeface="Arial Narrow" pitchFamily="34" charset="0"/>
              </a:rPr>
              <a:t>GRUPO DE DIALOGO, MINERIA Y DESARROLLO SOSTENIBLE (GDM)</a:t>
            </a:r>
            <a:endParaRPr lang="en-US" sz="2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984146"/>
      </p:ext>
    </p:extLst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anchor="t">
            <a:normAutofit/>
          </a:bodyPr>
          <a:lstStyle/>
          <a:p>
            <a:r>
              <a:rPr lang="es-ES_tradnl" sz="2000" b="1" dirty="0" smtClean="0">
                <a:latin typeface="Arial Narrow" pitchFamily="34" charset="0"/>
              </a:rPr>
              <a:t>¿</a:t>
            </a:r>
            <a:r>
              <a:rPr lang="es-ES_tradnl" sz="2400" b="1" dirty="0" smtClean="0">
                <a:latin typeface="Arial Narrow" pitchFamily="34" charset="0"/>
              </a:rPr>
              <a:t>CUANTA AGUA SE NECESITA? </a:t>
            </a:r>
            <a:endParaRPr lang="es-PE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89425"/>
            <a:ext cx="6912768" cy="622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  <p:sndAc>
      <p:stSnd>
        <p:snd r:embed="rId2" name="wind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528" y="260648"/>
            <a:ext cx="8604250" cy="1052513"/>
          </a:xfrm>
        </p:spPr>
        <p:txBody>
          <a:bodyPr anchor="t">
            <a:normAutofit/>
          </a:bodyPr>
          <a:lstStyle/>
          <a:p>
            <a:pPr algn="ctr"/>
            <a:r>
              <a:rPr lang="es-ES_tradnl" sz="2800" b="1" dirty="0">
                <a:solidFill>
                  <a:schemeClr val="tx1"/>
                </a:solidFill>
                <a:latin typeface="Arial Narrow" pitchFamily="34" charset="0"/>
              </a:rPr>
              <a:t>¿</a:t>
            </a:r>
            <a:r>
              <a:rPr lang="es-ES_tradnl" sz="3200" b="1" dirty="0">
                <a:solidFill>
                  <a:schemeClr val="tx1"/>
                </a:solidFill>
                <a:latin typeface="Arial Narrow" pitchFamily="34" charset="0"/>
              </a:rPr>
              <a:t>CUANTA AGUA SE NECESITA? </a:t>
            </a:r>
            <a:endParaRPr lang="es-ES" sz="3200" i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graphicFrame>
        <p:nvGraphicFramePr>
          <p:cNvPr id="3379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258801"/>
              </p:ext>
            </p:extLst>
          </p:nvPr>
        </p:nvGraphicFramePr>
        <p:xfrm>
          <a:off x="1403350" y="1124744"/>
          <a:ext cx="6192838" cy="5202875"/>
        </p:xfrm>
        <a:graphic>
          <a:graphicData uri="http://schemas.openxmlformats.org/drawingml/2006/table">
            <a:tbl>
              <a:tblPr/>
              <a:tblGrid>
                <a:gridCol w="3198813"/>
                <a:gridCol w="1193800"/>
                <a:gridCol w="1800225"/>
              </a:tblGrid>
              <a:tr h="887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charset="0"/>
                        </a:rPr>
                        <a:t>Producto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charset="0"/>
                        </a:rPr>
                        <a:t>Unidad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charset="0"/>
                        </a:rPr>
                        <a:t>Agua equivalente</a:t>
                      </a:r>
                      <a:b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charset="0"/>
                        </a:rPr>
                        <a:t>en m</a:t>
                      </a:r>
                      <a:r>
                        <a:rPr kumimoji="0" lang="es-E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Ganado bovino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charset="0"/>
                        </a:rPr>
                        <a:t>Cabeza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charset="0"/>
                        </a:rPr>
                        <a:t>4 000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charset="0"/>
                        </a:rPr>
                        <a:t>Ganado ovino y caprino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charset="0"/>
                        </a:rPr>
                        <a:t>Cabeza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charset="0"/>
                        </a:rPr>
                        <a:t>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charset="0"/>
                        </a:rPr>
                        <a:t>Carne fresca de bovino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charset="0"/>
                        </a:rPr>
                        <a:t>Kg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charset="0"/>
                        </a:rPr>
                        <a:t>Carne fresca de ovino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charset="0"/>
                        </a:rPr>
                        <a:t>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Carne fresca de pollo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charset="0"/>
                        </a:rPr>
                        <a:t>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charset="0"/>
                        </a:rPr>
                        <a:t>Cereales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charset="0"/>
                        </a:rPr>
                        <a:t>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charset="0"/>
                        </a:rPr>
                        <a:t>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charset="0"/>
                        </a:rPr>
                        <a:t>Cítricos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charset="0"/>
                        </a:rPr>
                        <a:t>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charset="0"/>
                        </a:rPr>
                        <a:t>Aceite de palma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charset="0"/>
                        </a:rPr>
                        <a:t>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charset="0"/>
                        </a:rPr>
                        <a:t>Legumbres, raíces y tubérculos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charset="0"/>
                        </a:rPr>
                        <a:t>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pic>
        <p:nvPicPr>
          <p:cNvPr id="33842" name="Picture 50" descr="j03448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2564731"/>
            <a:ext cx="971550" cy="1296987"/>
          </a:xfrm>
          <a:prstGeom prst="rect">
            <a:avLst/>
          </a:prstGeom>
          <a:noFill/>
        </p:spPr>
      </p:pic>
      <p:pic>
        <p:nvPicPr>
          <p:cNvPr id="33843" name="Picture 51" descr="j03448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2206"/>
            <a:ext cx="1331913" cy="1054100"/>
          </a:xfrm>
          <a:prstGeom prst="rect">
            <a:avLst/>
          </a:prstGeom>
          <a:noFill/>
        </p:spPr>
      </p:pic>
      <p:pic>
        <p:nvPicPr>
          <p:cNvPr id="33844" name="Picture 52" descr="j03306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713" y="4004593"/>
            <a:ext cx="1074737" cy="1304925"/>
          </a:xfrm>
          <a:prstGeom prst="rect">
            <a:avLst/>
          </a:prstGeom>
          <a:noFill/>
        </p:spPr>
      </p:pic>
      <p:pic>
        <p:nvPicPr>
          <p:cNvPr id="33845" name="Picture 53" descr="j03306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3" y="5228556"/>
            <a:ext cx="1182687" cy="1341437"/>
          </a:xfrm>
          <a:prstGeom prst="rect">
            <a:avLst/>
          </a:prstGeom>
          <a:noFill/>
        </p:spPr>
      </p:pic>
      <p:pic>
        <p:nvPicPr>
          <p:cNvPr id="33846" name="Picture 54" descr="j023368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05725" y="1412206"/>
            <a:ext cx="1258888" cy="1311275"/>
          </a:xfrm>
          <a:prstGeom prst="rect">
            <a:avLst/>
          </a:prstGeom>
          <a:noFill/>
        </p:spPr>
      </p:pic>
      <p:pic>
        <p:nvPicPr>
          <p:cNvPr id="33847" name="Picture 55" descr="j02461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7625" y="2925093"/>
            <a:ext cx="1476375" cy="847725"/>
          </a:xfrm>
          <a:prstGeom prst="rect">
            <a:avLst/>
          </a:prstGeom>
          <a:noFill/>
        </p:spPr>
      </p:pic>
      <p:pic>
        <p:nvPicPr>
          <p:cNvPr id="33848" name="Picture 56" descr="j023356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40650" y="3866481"/>
            <a:ext cx="1403350" cy="1184275"/>
          </a:xfrm>
          <a:prstGeom prst="rect">
            <a:avLst/>
          </a:prstGeom>
          <a:noFill/>
        </p:spPr>
      </p:pic>
      <p:pic>
        <p:nvPicPr>
          <p:cNvPr id="33849" name="Picture 57" descr="j023335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40650" y="5301581"/>
            <a:ext cx="1368425" cy="11763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dn.larepublica.pe/sites/default/files/imagecache/img_noticia_640x384/imagen/2012/04/18/imagen-cong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7000" contras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5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s-PE" sz="2400" b="1" dirty="0" smtClean="0">
                <a:latin typeface="Arial Narrow" pitchFamily="34" charset="0"/>
              </a:rPr>
              <a:t>AGUA REQUERIDA PARA LA PRODUCCIÓN </a:t>
            </a:r>
            <a:endParaRPr lang="es-PE" sz="2400" b="1" dirty="0">
              <a:latin typeface="Arial Narrow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577037"/>
              </p:ext>
            </p:extLst>
          </p:nvPr>
        </p:nvGraphicFramePr>
        <p:xfrm>
          <a:off x="2411760" y="1484784"/>
          <a:ext cx="4247604" cy="3293717"/>
        </p:xfrm>
        <a:graphic>
          <a:graphicData uri="http://schemas.openxmlformats.org/drawingml/2006/table">
            <a:tbl>
              <a:tblPr/>
              <a:tblGrid>
                <a:gridCol w="1533238"/>
                <a:gridCol w="2714366"/>
              </a:tblGrid>
              <a:tr h="4705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b="1" i="0" u="none" strike="noStrike" dirty="0">
                          <a:solidFill>
                            <a:schemeClr val="tx1"/>
                          </a:solidFill>
                          <a:latin typeface="Arial Narrow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b="1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Litros </a:t>
                      </a:r>
                      <a:r>
                        <a:rPr lang="es-PE" sz="2000" b="1" i="0" u="none" strike="noStrike" dirty="0">
                          <a:solidFill>
                            <a:schemeClr val="tx1"/>
                          </a:solidFill>
                          <a:latin typeface="Arial Narrow"/>
                        </a:rPr>
                        <a:t>de </a:t>
                      </a:r>
                      <a:r>
                        <a:rPr lang="es-PE" sz="2000" b="1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agua </a:t>
                      </a:r>
                      <a:r>
                        <a:rPr lang="es-PE" sz="2000" b="1" i="0" u="none" strike="noStrike" dirty="0">
                          <a:solidFill>
                            <a:schemeClr val="tx1"/>
                          </a:solidFill>
                          <a:latin typeface="Arial Narrow"/>
                        </a:rPr>
                        <a:t>por Kg.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531"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Papa</a:t>
                      </a:r>
                      <a:endParaRPr lang="es-PE" sz="20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0" u="none" strike="noStrike" dirty="0">
                          <a:solidFill>
                            <a:schemeClr val="tx1"/>
                          </a:solidFill>
                          <a:latin typeface="Arial Narrow"/>
                        </a:rPr>
                        <a:t>1000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531"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0" u="none" strike="noStrike">
                          <a:solidFill>
                            <a:schemeClr val="tx1"/>
                          </a:solidFill>
                          <a:latin typeface="Arial Narrow"/>
                        </a:rPr>
                        <a:t>Maiz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0" u="none" strike="noStrike" dirty="0">
                          <a:solidFill>
                            <a:schemeClr val="tx1"/>
                          </a:solidFill>
                          <a:latin typeface="Arial Narrow"/>
                        </a:rPr>
                        <a:t>1400-1900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531"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0" u="none" strike="noStrike">
                          <a:solidFill>
                            <a:schemeClr val="tx1"/>
                          </a:solidFill>
                          <a:latin typeface="Arial Narrow"/>
                        </a:rPr>
                        <a:t>Trigo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0" u="none" strike="noStrike" dirty="0">
                          <a:solidFill>
                            <a:schemeClr val="tx1"/>
                          </a:solidFill>
                          <a:latin typeface="Arial Narrow"/>
                        </a:rPr>
                        <a:t>1450-2000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531"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0" u="none" strike="noStrike">
                          <a:solidFill>
                            <a:schemeClr val="tx1"/>
                          </a:solidFill>
                          <a:latin typeface="Arial Narrow"/>
                        </a:rPr>
                        <a:t>Arroz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0" u="none" strike="noStrike" dirty="0">
                          <a:solidFill>
                            <a:schemeClr val="tx1"/>
                          </a:solidFill>
                          <a:latin typeface="Arial Narrow"/>
                        </a:rPr>
                        <a:t>3450-3600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531"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0" u="none" strike="noStrike">
                          <a:solidFill>
                            <a:schemeClr val="tx1"/>
                          </a:solidFill>
                          <a:latin typeface="Arial Narrow"/>
                        </a:rPr>
                        <a:t>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0" u="none" strike="noStrike" dirty="0">
                          <a:solidFill>
                            <a:schemeClr val="tx1"/>
                          </a:solidFill>
                          <a:latin typeface="Arial Narrow"/>
                        </a:rPr>
                        <a:t>2500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531"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0" u="none" strike="noStrike">
                          <a:solidFill>
                            <a:schemeClr val="tx1"/>
                          </a:solidFill>
                          <a:latin typeface="Arial Narrow"/>
                        </a:rPr>
                        <a:t>Cebada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0" u="none" strike="noStrike" dirty="0">
                          <a:solidFill>
                            <a:schemeClr val="tx1"/>
                          </a:solidFill>
                          <a:latin typeface="Arial Narrow"/>
                        </a:rPr>
                        <a:t>2600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467544" y="5301208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es-PE" sz="2000" dirty="0" smtClean="0">
                <a:latin typeface="Arial Narrow" pitchFamily="34" charset="0"/>
              </a:rPr>
              <a:t>12% del agua perdida en los últimos 35 años en el Perú, han sido producto del CC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s-PE" sz="2000" dirty="0" smtClean="0">
                <a:latin typeface="Arial Narrow" pitchFamily="34" charset="0"/>
              </a:rPr>
              <a:t>El área potencial de riego en el Perú, asciende a 6.4 MM de Has.</a:t>
            </a:r>
            <a:endParaRPr lang="es-PE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155772"/>
      </p:ext>
    </p:extLst>
  </p:cSld>
  <p:clrMapOvr>
    <a:masterClrMapping/>
  </p:clrMapOvr>
  <p:transition spd="slow">
    <p:zoom/>
    <p:sndAc>
      <p:stSnd>
        <p:snd r:embed="rId2" name="wind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850106"/>
          </a:xfrm>
        </p:spPr>
        <p:txBody>
          <a:bodyPr>
            <a:noAutofit/>
          </a:bodyPr>
          <a:lstStyle/>
          <a:p>
            <a:pPr algn="ctr" fontAlgn="b"/>
            <a:r>
              <a:rPr lang="es-PE" sz="2400" b="1" dirty="0" smtClean="0">
                <a:solidFill>
                  <a:schemeClr val="tx1"/>
                </a:solidFill>
                <a:latin typeface="Arial Narrow" pitchFamily="34" charset="0"/>
              </a:rPr>
              <a:t>CAMPAÑA  AGRÍCOLA EN CAJAMARCA </a:t>
            </a:r>
            <a:br>
              <a:rPr lang="es-PE" sz="2400" b="1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es-PE" sz="2400" b="1" dirty="0" smtClean="0">
                <a:solidFill>
                  <a:schemeClr val="tx1"/>
                </a:solidFill>
                <a:latin typeface="Arial Narrow" pitchFamily="34" charset="0"/>
              </a:rPr>
              <a:t>Superficie </a:t>
            </a:r>
            <a:r>
              <a:rPr lang="es-PE" sz="2400" b="1" dirty="0" smtClean="0">
                <a:solidFill>
                  <a:schemeClr val="tx1"/>
                </a:solidFill>
                <a:latin typeface="Arial Narrow" pitchFamily="34" charset="0"/>
              </a:rPr>
              <a:t>Sembrada 1/(Has)</a:t>
            </a:r>
            <a:r>
              <a:rPr lang="es-PE" sz="2400" dirty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es-PE" sz="2400" dirty="0">
                <a:solidFill>
                  <a:schemeClr val="tx1"/>
                </a:solidFill>
                <a:latin typeface="Arial Narrow" pitchFamily="34" charset="0"/>
              </a:rPr>
            </a:br>
            <a:endParaRPr lang="es-PE" sz="2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67843"/>
              </p:ext>
            </p:extLst>
          </p:nvPr>
        </p:nvGraphicFramePr>
        <p:xfrm>
          <a:off x="1115616" y="1268760"/>
          <a:ext cx="6696744" cy="5284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6" name="Hoja de cálculo" r:id="rId4" imgW="4876800" imgH="3848214" progId="Excel.Sheet.12">
                  <p:embed/>
                </p:oleObj>
              </mc:Choice>
              <mc:Fallback>
                <p:oleObj name="Hoja de cálculo" r:id="rId4" imgW="4876800" imgH="3848214" progId="Excel.Shee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268760"/>
                        <a:ext cx="6696744" cy="52841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5856748"/>
      </p:ext>
    </p:extLst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  <a:latin typeface="Arial Narrow" pitchFamily="34" charset="0"/>
              </a:rPr>
              <a:t>PRODUCCION DE PRINCIPALES PRODUCTOS AGROPECUARIOS EN CAJAMARCA 1/ (en miles toneladas)</a:t>
            </a:r>
            <a:endParaRPr lang="es-PE" sz="2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149187"/>
              </p:ext>
            </p:extLst>
          </p:nvPr>
        </p:nvGraphicFramePr>
        <p:xfrm>
          <a:off x="1116013" y="908720"/>
          <a:ext cx="6807200" cy="585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2" name="Hoja de cálculo" r:id="rId4" imgW="8143824" imgH="7000943" progId="Excel.Sheet.12">
                  <p:embed/>
                </p:oleObj>
              </mc:Choice>
              <mc:Fallback>
                <p:oleObj name="Hoja de cálculo" r:id="rId4" imgW="8143824" imgH="7000943" progId="Excel.Shee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908720"/>
                        <a:ext cx="6807200" cy="585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7483613"/>
      </p:ext>
    </p:extLst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967"/>
            <a:ext cx="9144000" cy="690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3" t="2334" r="1397" b="88329"/>
          <a:stretch>
            <a:fillRect/>
          </a:stretch>
        </p:blipFill>
        <p:spPr bwMode="auto">
          <a:xfrm>
            <a:off x="72008" y="260648"/>
            <a:ext cx="449999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07504" y="116632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 smtClean="0">
                <a:latin typeface="Arial Narrow" pitchFamily="34" charset="0"/>
              </a:rPr>
              <a:t>EL CONSUMO DE AGUA EN CAJAMARCA</a:t>
            </a:r>
            <a:endParaRPr lang="es-PE" sz="2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252956"/>
      </p:ext>
    </p:extLst>
  </p:cSld>
  <p:clrMapOvr>
    <a:masterClrMapping/>
  </p:clrMapOvr>
  <p:transition spd="slow">
    <p:zoom/>
    <p:sndAc>
      <p:stSnd>
        <p:snd r:embed="rId2" name="wind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 anchor="t">
            <a:noAutofit/>
          </a:bodyPr>
          <a:lstStyle/>
          <a:p>
            <a:pPr algn="ctr"/>
            <a:r>
              <a:rPr lang="es-PE" sz="2400" b="1" dirty="0" smtClean="0">
                <a:solidFill>
                  <a:schemeClr val="tx1"/>
                </a:solidFill>
                <a:latin typeface="Arial Narrow" pitchFamily="34" charset="0"/>
              </a:rPr>
              <a:t>LA PRECIPITACIÓN EN LA ZONA DEL PROYECTO CONGA</a:t>
            </a:r>
            <a:endParaRPr lang="es-PE" sz="2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66000"/>
          </a:blip>
          <a:srcRect l="7476" t="20273" r="6688" b="2218"/>
          <a:stretch>
            <a:fillRect/>
          </a:stretch>
        </p:blipFill>
        <p:spPr bwMode="auto">
          <a:xfrm>
            <a:off x="1015" y="1130288"/>
            <a:ext cx="9107489" cy="568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37593120"/>
      </p:ext>
    </p:extLst>
  </p:cSld>
  <p:clrMapOvr>
    <a:masterClrMapping/>
  </p:clrMapOvr>
  <p:transition spd="slow">
    <p:zoom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dn.larepublica.pe/sites/default/files/imagecache/img_noticia_640x384/imagen/2012/04/18/imagen-cong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7000" contras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5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1143000"/>
          </a:xfrm>
        </p:spPr>
        <p:txBody>
          <a:bodyPr anchor="ctr">
            <a:normAutofit/>
          </a:bodyPr>
          <a:lstStyle/>
          <a:p>
            <a:r>
              <a:rPr lang="es-PE" sz="2400" b="1" dirty="0" smtClean="0">
                <a:latin typeface="Arial Narrow" pitchFamily="34" charset="0"/>
              </a:rPr>
              <a:t>QUE DEBEMOS SABER?</a:t>
            </a:r>
            <a:endParaRPr lang="es-PE" sz="2400" b="1" dirty="0">
              <a:latin typeface="Arial Narrow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5040560"/>
          </a:xfrm>
        </p:spPr>
        <p:txBody>
          <a:bodyPr>
            <a:noAutofit/>
          </a:bodyPr>
          <a:lstStyle/>
          <a:p>
            <a:pPr marL="457200" indent="-457200" algn="just"/>
            <a:endParaRPr lang="es-PE" sz="2200" dirty="0" smtClean="0">
              <a:latin typeface="Arial Narrow" pitchFamily="34" charset="0"/>
            </a:endParaRPr>
          </a:p>
          <a:p>
            <a:pPr marL="857250" lvl="1" indent="-457200" algn="just">
              <a:buFont typeface="Arial" pitchFamily="34" charset="0"/>
              <a:buChar char="•"/>
            </a:pPr>
            <a:r>
              <a:rPr lang="es-PE" sz="2200" dirty="0" smtClean="0">
                <a:latin typeface="Arial Narrow" pitchFamily="34" charset="0"/>
              </a:rPr>
              <a:t>Clasificación de suelos por uso; para terrenos agrícolas, ganadería lechera, ganadería extensiva, ovinos y camélidos;  </a:t>
            </a:r>
          </a:p>
          <a:p>
            <a:pPr marL="857250" lvl="1" indent="-457200" algn="just">
              <a:buFont typeface="Arial" pitchFamily="34" charset="0"/>
              <a:buChar char="•"/>
            </a:pPr>
            <a:endParaRPr lang="es-PE" sz="1050" dirty="0" smtClean="0">
              <a:latin typeface="Arial Narrow" pitchFamily="34" charset="0"/>
            </a:endParaRPr>
          </a:p>
          <a:p>
            <a:pPr marL="857250" lvl="1" indent="-457200" algn="just">
              <a:buFont typeface="Arial" pitchFamily="34" charset="0"/>
              <a:buChar char="•"/>
            </a:pPr>
            <a:r>
              <a:rPr lang="es-PE" sz="2200" dirty="0" smtClean="0">
                <a:latin typeface="Arial Narrow" pitchFamily="34" charset="0"/>
              </a:rPr>
              <a:t>Estudio de pastos naturales y soportabilidad ganadera</a:t>
            </a:r>
          </a:p>
          <a:p>
            <a:pPr marL="857250" lvl="1" indent="-457200" algn="just">
              <a:buFont typeface="Arial" pitchFamily="34" charset="0"/>
              <a:buChar char="•"/>
            </a:pPr>
            <a:endParaRPr lang="es-PE" sz="1200" dirty="0" smtClean="0">
              <a:latin typeface="Arial Narrow" pitchFamily="34" charset="0"/>
            </a:endParaRPr>
          </a:p>
          <a:p>
            <a:pPr marL="857250" lvl="1" indent="-457200" algn="just">
              <a:buFont typeface="Arial" pitchFamily="34" charset="0"/>
              <a:buChar char="•"/>
            </a:pPr>
            <a:r>
              <a:rPr lang="es-PE" sz="2200" dirty="0" smtClean="0">
                <a:latin typeface="Arial Narrow" pitchFamily="34" charset="0"/>
              </a:rPr>
              <a:t>Estudios hidrológicos e hidrogeológicos, balance hídrico</a:t>
            </a:r>
          </a:p>
          <a:p>
            <a:pPr marL="857250" lvl="1" indent="-457200" algn="just">
              <a:buFont typeface="Arial" pitchFamily="34" charset="0"/>
              <a:buChar char="•"/>
            </a:pPr>
            <a:endParaRPr lang="es-PE" sz="1400" dirty="0" smtClean="0">
              <a:latin typeface="Arial Narrow" pitchFamily="34" charset="0"/>
            </a:endParaRPr>
          </a:p>
          <a:p>
            <a:pPr marL="857250" lvl="1" indent="-457200" algn="just">
              <a:buFont typeface="Arial" pitchFamily="34" charset="0"/>
              <a:buChar char="•"/>
            </a:pPr>
            <a:r>
              <a:rPr lang="es-PE" sz="2200" dirty="0" smtClean="0">
                <a:latin typeface="Arial Narrow" pitchFamily="34" charset="0"/>
              </a:rPr>
              <a:t>Estudio de lagunas y  bofedales (aprovechamiento de pasturas cultivables) clasificando la calidad de aguas y volúmenes para el uso humano, agrícola y piscícola.</a:t>
            </a:r>
          </a:p>
          <a:p>
            <a:pPr marL="857250" lvl="1" indent="-457200" algn="just">
              <a:buFont typeface="Arial" pitchFamily="34" charset="0"/>
              <a:buChar char="•"/>
            </a:pPr>
            <a:endParaRPr lang="es-PE" sz="1200" dirty="0" smtClean="0">
              <a:latin typeface="Arial Narrow" pitchFamily="34" charset="0"/>
            </a:endParaRPr>
          </a:p>
          <a:p>
            <a:pPr marL="857250" lvl="1" indent="-457200" algn="just">
              <a:buFont typeface="Arial" pitchFamily="34" charset="0"/>
              <a:buChar char="•"/>
            </a:pPr>
            <a:r>
              <a:rPr lang="es-PE" sz="2200" dirty="0" smtClean="0">
                <a:latin typeface="Arial Narrow" pitchFamily="34" charset="0"/>
              </a:rPr>
              <a:t>Estudio de necesidades de agua para </a:t>
            </a:r>
            <a:r>
              <a:rPr lang="es-PE" sz="2200" dirty="0" smtClean="0">
                <a:latin typeface="Arial Narrow" pitchFamily="34" charset="0"/>
              </a:rPr>
              <a:t>la población, </a:t>
            </a:r>
            <a:r>
              <a:rPr lang="es-PE" sz="2200" dirty="0" smtClean="0">
                <a:latin typeface="Arial Narrow" pitchFamily="34" charset="0"/>
              </a:rPr>
              <a:t>salud, educación, servicios,  </a:t>
            </a:r>
            <a:r>
              <a:rPr lang="es-PE" sz="2200" dirty="0" smtClean="0">
                <a:latin typeface="Arial Narrow" pitchFamily="34" charset="0"/>
              </a:rPr>
              <a:t>y todos los sectores  </a:t>
            </a:r>
            <a:endParaRPr lang="es-PE" sz="2200" dirty="0" smtClean="0">
              <a:latin typeface="Arial Narrow" pitchFamily="34" charset="0"/>
            </a:endParaRPr>
          </a:p>
          <a:p>
            <a:pPr marL="857250" lvl="1" indent="-457200" algn="just">
              <a:buFont typeface="Arial" pitchFamily="34" charset="0"/>
              <a:buChar char="•"/>
            </a:pPr>
            <a:endParaRPr lang="es-PE" sz="220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zoom/>
    <p:sndAc>
      <p:stSnd>
        <p:snd r:embed="rId2" name="wind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dn.larepublica.pe/sites/default/files/imagecache/img_noticia_640x384/imagen/2012/04/18/imagen-cong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7000" contras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5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778098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atin typeface="Arial Narrow" pitchFamily="34" charset="0"/>
              </a:rPr>
              <a:t>COMO GESTIONAR EL AGUA</a:t>
            </a:r>
            <a:endParaRPr lang="es-PE" sz="2400" b="1" dirty="0">
              <a:latin typeface="Arial Narrow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25658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s-ES" sz="2200" dirty="0" smtClean="0">
                <a:latin typeface="Arial Narrow" pitchFamily="34" charset="0"/>
              </a:rPr>
              <a:t>Reforestación de las partes altas de las cuencas. Los macizos forestales esponjosos deberán almacenar el agua de lluvia que hasta hoy han venido reteniendo los nevados.</a:t>
            </a:r>
          </a:p>
          <a:p>
            <a:pPr algn="just">
              <a:lnSpc>
                <a:spcPct val="150000"/>
              </a:lnSpc>
            </a:pPr>
            <a:r>
              <a:rPr lang="es-ES" sz="2200" dirty="0" smtClean="0">
                <a:latin typeface="Arial Narrow" pitchFamily="34" charset="0"/>
              </a:rPr>
              <a:t>Transvases de agua. El agua sobra en la vertiente oriental de los Andes y falta en la vertiente occidental.</a:t>
            </a:r>
          </a:p>
          <a:p>
            <a:pPr algn="just">
              <a:lnSpc>
                <a:spcPct val="150000"/>
              </a:lnSpc>
            </a:pPr>
            <a:r>
              <a:rPr lang="es-ES" sz="2200" dirty="0" smtClean="0">
                <a:latin typeface="Arial Narrow" pitchFamily="34" charset="0"/>
              </a:rPr>
              <a:t>Pequeños reservorios. Todos los fundos costeños deben construir muchos pequeños reservorios .</a:t>
            </a:r>
          </a:p>
          <a:p>
            <a:pPr algn="just">
              <a:lnSpc>
                <a:spcPct val="150000"/>
              </a:lnSpc>
            </a:pPr>
            <a:r>
              <a:rPr lang="es-ES" sz="2200" dirty="0" smtClean="0">
                <a:latin typeface="Arial Narrow" pitchFamily="34" charset="0"/>
              </a:rPr>
              <a:t>Infiltración en los acuíferos .</a:t>
            </a:r>
          </a:p>
          <a:p>
            <a:pPr algn="just">
              <a:lnSpc>
                <a:spcPct val="150000"/>
              </a:lnSpc>
            </a:pPr>
            <a:r>
              <a:rPr lang="es-ES" sz="2200" dirty="0" smtClean="0">
                <a:latin typeface="Arial Narrow" pitchFamily="34" charset="0"/>
              </a:rPr>
              <a:t>Explotación racional de acuíferos y aguas subterráneas de ríos.</a:t>
            </a:r>
          </a:p>
          <a:p>
            <a:pPr algn="just">
              <a:lnSpc>
                <a:spcPct val="150000"/>
              </a:lnSpc>
            </a:pPr>
            <a:r>
              <a:rPr lang="es-ES" sz="2200" dirty="0" smtClean="0">
                <a:latin typeface="Arial Narrow" pitchFamily="34" charset="0"/>
              </a:rPr>
              <a:t>Tecnificación del riego. La agricultura de la costa debe irrigarse.</a:t>
            </a:r>
          </a:p>
          <a:p>
            <a:pPr algn="just">
              <a:lnSpc>
                <a:spcPct val="150000"/>
              </a:lnSpc>
            </a:pPr>
            <a:r>
              <a:rPr lang="es-ES" sz="2200" dirty="0" smtClean="0">
                <a:latin typeface="Arial Narrow" pitchFamily="34" charset="0"/>
              </a:rPr>
              <a:t>Reciclaje de aguas servidas es un reto para las municipalidades</a:t>
            </a:r>
          </a:p>
          <a:p>
            <a:pPr algn="just">
              <a:lnSpc>
                <a:spcPct val="150000"/>
              </a:lnSpc>
            </a:pPr>
            <a:endParaRPr lang="es-PE" sz="2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111694"/>
      </p:ext>
    </p:extLst>
  </p:cSld>
  <p:clrMapOvr>
    <a:masterClrMapping/>
  </p:clrMapOvr>
  <p:transition spd="slow">
    <p:zoom/>
    <p:sndAc>
      <p:stSnd>
        <p:snd r:embed="rId2" name="wind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dn.larepublica.pe/sites/default/files/imagecache/img_noticia_640x384/imagen/2012/04/18/imagen-cong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7000" contras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5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s-PE" sz="2400" b="1" dirty="0" smtClean="0">
                <a:latin typeface="Arial Narrow" pitchFamily="34" charset="0"/>
              </a:rPr>
              <a:t>LECCIONES APRENDIDAS DE CONGA</a:t>
            </a:r>
            <a:endParaRPr lang="es-PE" sz="2400" b="1" dirty="0">
              <a:latin typeface="Arial Narrow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400600"/>
          </a:xfrm>
        </p:spPr>
        <p:txBody>
          <a:bodyPr>
            <a:normAutofit/>
          </a:bodyPr>
          <a:lstStyle/>
          <a:p>
            <a:r>
              <a:rPr lang="es-PE" sz="2000" dirty="0" smtClean="0">
                <a:latin typeface="Arial Narrow" pitchFamily="34" charset="0"/>
              </a:rPr>
              <a:t>Se requiere una </a:t>
            </a:r>
            <a:r>
              <a:rPr lang="es-PE" sz="2000" dirty="0" smtClean="0">
                <a:latin typeface="Arial Narrow" pitchFamily="34" charset="0"/>
              </a:rPr>
              <a:t>nueva </a:t>
            </a:r>
            <a:r>
              <a:rPr lang="es-PE" sz="2000" dirty="0" smtClean="0">
                <a:latin typeface="Arial Narrow" pitchFamily="34" charset="0"/>
              </a:rPr>
              <a:t>LEY GENERAL DE </a:t>
            </a:r>
            <a:r>
              <a:rPr lang="es-PE" sz="2000" dirty="0" smtClean="0">
                <a:latin typeface="Arial Narrow" pitchFamily="34" charset="0"/>
              </a:rPr>
              <a:t>MINERÍA</a:t>
            </a:r>
          </a:p>
          <a:p>
            <a:endParaRPr lang="es-PE" sz="600" dirty="0" smtClean="0">
              <a:latin typeface="Arial Narrow" pitchFamily="34" charset="0"/>
            </a:endParaRPr>
          </a:p>
          <a:p>
            <a:r>
              <a:rPr lang="es-PE" sz="2000" dirty="0" smtClean="0">
                <a:latin typeface="Arial Narrow" pitchFamily="34" charset="0"/>
              </a:rPr>
              <a:t>Modernizar los Procedimientos del </a:t>
            </a:r>
            <a:r>
              <a:rPr lang="es-PE" sz="2000" dirty="0" smtClean="0">
                <a:latin typeface="Arial Narrow" pitchFamily="34" charset="0"/>
              </a:rPr>
              <a:t>EIA</a:t>
            </a:r>
          </a:p>
          <a:p>
            <a:endParaRPr lang="es-PE" sz="800" dirty="0" smtClean="0">
              <a:latin typeface="Arial Narrow" pitchFamily="34" charset="0"/>
            </a:endParaRPr>
          </a:p>
          <a:p>
            <a:r>
              <a:rPr lang="es-PE" sz="2000" dirty="0" smtClean="0">
                <a:latin typeface="Arial Narrow" pitchFamily="34" charset="0"/>
              </a:rPr>
              <a:t>Conocer la </a:t>
            </a:r>
            <a:r>
              <a:rPr lang="es-PE" sz="2000" dirty="0" smtClean="0">
                <a:latin typeface="Arial Narrow" pitchFamily="34" charset="0"/>
              </a:rPr>
              <a:t>potencialidad agropecuaria</a:t>
            </a:r>
            <a:r>
              <a:rPr lang="es-PE" sz="2000" dirty="0" smtClean="0">
                <a:latin typeface="Arial Narrow" pitchFamily="34" charset="0"/>
              </a:rPr>
              <a:t>, minera, energética, industrial y económica de la zona de </a:t>
            </a:r>
            <a:r>
              <a:rPr lang="es-PE" sz="2000" dirty="0" smtClean="0">
                <a:latin typeface="Arial Narrow" pitchFamily="34" charset="0"/>
              </a:rPr>
              <a:t>interés</a:t>
            </a:r>
          </a:p>
          <a:p>
            <a:endParaRPr lang="es-PE" sz="600" dirty="0" smtClean="0">
              <a:latin typeface="Arial Narrow" pitchFamily="34" charset="0"/>
            </a:endParaRPr>
          </a:p>
          <a:p>
            <a:r>
              <a:rPr lang="es-PE" sz="2000" dirty="0" smtClean="0">
                <a:latin typeface="Arial Narrow" pitchFamily="34" charset="0"/>
              </a:rPr>
              <a:t>Diálogo simétrico entre las autoridades nacionales, regionales, comunidades y </a:t>
            </a:r>
            <a:r>
              <a:rPr lang="es-PE" sz="2000" dirty="0" smtClean="0">
                <a:latin typeface="Arial Narrow" pitchFamily="34" charset="0"/>
              </a:rPr>
              <a:t>empresa</a:t>
            </a:r>
          </a:p>
          <a:p>
            <a:endParaRPr lang="es-PE" sz="600" dirty="0" smtClean="0">
              <a:latin typeface="Arial Narrow" pitchFamily="34" charset="0"/>
            </a:endParaRPr>
          </a:p>
          <a:p>
            <a:r>
              <a:rPr lang="es-PE" sz="2000" dirty="0" smtClean="0">
                <a:latin typeface="Arial Narrow" pitchFamily="34" charset="0"/>
              </a:rPr>
              <a:t>Conocer el costo/beneficio de la inversión </a:t>
            </a:r>
            <a:r>
              <a:rPr lang="es-PE" sz="2000" dirty="0" smtClean="0">
                <a:latin typeface="Arial Narrow" pitchFamily="34" charset="0"/>
              </a:rPr>
              <a:t>minera</a:t>
            </a:r>
          </a:p>
          <a:p>
            <a:endParaRPr lang="es-PE" sz="800" dirty="0" smtClean="0">
              <a:latin typeface="Arial Narrow" pitchFamily="34" charset="0"/>
            </a:endParaRPr>
          </a:p>
          <a:p>
            <a:r>
              <a:rPr lang="es-PE" sz="2000" dirty="0" smtClean="0">
                <a:latin typeface="Arial Narrow" pitchFamily="34" charset="0"/>
              </a:rPr>
              <a:t>Conocer el ciclo hidrológico y </a:t>
            </a:r>
            <a:r>
              <a:rPr lang="es-PE" sz="2000" dirty="0" smtClean="0">
                <a:latin typeface="Arial Narrow" pitchFamily="34" charset="0"/>
              </a:rPr>
              <a:t>la dinámica hidrogeológica en </a:t>
            </a:r>
            <a:r>
              <a:rPr lang="es-PE" sz="2000" dirty="0" smtClean="0">
                <a:latin typeface="Arial Narrow" pitchFamily="34" charset="0"/>
              </a:rPr>
              <a:t>la zona o región de </a:t>
            </a:r>
            <a:r>
              <a:rPr lang="es-PE" sz="2000" dirty="0" smtClean="0">
                <a:latin typeface="Arial Narrow" pitchFamily="34" charset="0"/>
              </a:rPr>
              <a:t>interés</a:t>
            </a:r>
          </a:p>
          <a:p>
            <a:endParaRPr lang="es-PE" sz="800" dirty="0" smtClean="0">
              <a:latin typeface="Arial Narrow" pitchFamily="34" charset="0"/>
            </a:endParaRPr>
          </a:p>
          <a:p>
            <a:r>
              <a:rPr lang="es-ES" sz="2000" dirty="0" smtClean="0">
                <a:latin typeface="Arial Narrow" pitchFamily="34" charset="0"/>
              </a:rPr>
              <a:t>Mejorar </a:t>
            </a:r>
            <a:r>
              <a:rPr lang="es-ES" sz="2000" dirty="0">
                <a:latin typeface="Arial Narrow" pitchFamily="34" charset="0"/>
              </a:rPr>
              <a:t>la gestión del agua </a:t>
            </a:r>
            <a:r>
              <a:rPr lang="es-ES" sz="2000" dirty="0" smtClean="0">
                <a:latin typeface="Arial Narrow" pitchFamily="34" charset="0"/>
              </a:rPr>
              <a:t>como </a:t>
            </a:r>
            <a:r>
              <a:rPr lang="es-ES" sz="2000" dirty="0">
                <a:latin typeface="Arial Narrow" pitchFamily="34" charset="0"/>
              </a:rPr>
              <a:t>prioridad para la solución de los problemas estructurales de empleo, pobreza y calidad de vida de la población.</a:t>
            </a:r>
            <a:endParaRPr lang="es-PE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107695"/>
      </p:ext>
    </p:extLst>
  </p:cSld>
  <p:clrMapOvr>
    <a:masterClrMapping/>
  </p:clrMapOvr>
  <p:transition spd="slow">
    <p:zoom/>
    <p:sndAc>
      <p:stSnd>
        <p:snd r:embed="rId2" name="wind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0882" y="620688"/>
            <a:ext cx="8229600" cy="1143000"/>
          </a:xfrm>
        </p:spPr>
        <p:txBody>
          <a:bodyPr anchor="t">
            <a:normAutofit/>
          </a:bodyPr>
          <a:lstStyle/>
          <a:p>
            <a:pPr algn="ctr"/>
            <a:r>
              <a:rPr lang="es-PE" sz="2400" b="1" dirty="0" smtClean="0">
                <a:solidFill>
                  <a:schemeClr val="tx1"/>
                </a:solidFill>
                <a:latin typeface="Arial Narrow" pitchFamily="34" charset="0"/>
              </a:rPr>
              <a:t>DISPONIBILIDAD DEL </a:t>
            </a:r>
            <a:r>
              <a:rPr lang="es-PE" sz="2400" b="1" dirty="0" smtClean="0">
                <a:solidFill>
                  <a:schemeClr val="tx1"/>
                </a:solidFill>
                <a:latin typeface="Arial Narrow" pitchFamily="34" charset="0"/>
              </a:rPr>
              <a:t>AGUA EN EL MUNDO</a:t>
            </a:r>
            <a:endParaRPr lang="es-PE" sz="2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9041" y="1924329"/>
            <a:ext cx="8229600" cy="4389120"/>
          </a:xfrm>
        </p:spPr>
        <p:txBody>
          <a:bodyPr/>
          <a:lstStyle/>
          <a:p>
            <a:endParaRPr lang="es-P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1" y="1329617"/>
            <a:ext cx="9147683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  <p:sndAc>
      <p:stSnd>
        <p:snd r:embed="rId2" name="wind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63730" y="637823"/>
            <a:ext cx="2770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GRACIAS</a:t>
            </a:r>
            <a:endParaRPr lang="es-E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0250162"/>
      </p:ext>
    </p:extLst>
  </p:cSld>
  <p:clrMapOvr>
    <a:masterClrMapping/>
  </p:clrMapOvr>
  <p:transition spd="slow">
    <p:zoom/>
    <p:sndAc>
      <p:stSnd>
        <p:snd r:embed="rId2" name="wind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33967" y="404664"/>
            <a:ext cx="5311562" cy="808038"/>
          </a:xfrm>
        </p:spPr>
        <p:txBody>
          <a:bodyPr>
            <a:normAutofit/>
          </a:bodyPr>
          <a:lstStyle/>
          <a:p>
            <a:pPr algn="ctr"/>
            <a:r>
              <a:rPr lang="es-PE" sz="2400" b="1" dirty="0" smtClean="0">
                <a:solidFill>
                  <a:schemeClr val="tx1"/>
                </a:solidFill>
                <a:latin typeface="Arial Narrow" pitchFamily="34" charset="0"/>
              </a:rPr>
              <a:t>PERÚ, UN PAÍS DE RÍOS Y DE AGUA</a:t>
            </a:r>
            <a:endParaRPr lang="es-PE" sz="24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31955"/>
            <a:ext cx="8964488" cy="5237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  <p:sndAc>
      <p:stSnd>
        <p:snd r:embed="rId2" name="wind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-99392"/>
            <a:ext cx="9144000" cy="836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400" b="1" dirty="0" smtClean="0">
                <a:latin typeface="Arial Narrow" pitchFamily="34" charset="0"/>
              </a:rPr>
              <a:t>         </a:t>
            </a:r>
            <a:r>
              <a:rPr lang="es-MX" sz="2400" b="1" dirty="0" smtClean="0">
                <a:latin typeface="Arial Narrow" pitchFamily="34" charset="0"/>
              </a:rPr>
              <a:t>DISPONIBILIDAD </a:t>
            </a:r>
            <a:r>
              <a:rPr lang="es-MX" sz="2400" b="1" dirty="0" smtClean="0">
                <a:latin typeface="Arial Narrow" pitchFamily="34" charset="0"/>
              </a:rPr>
              <a:t>DE AGUA</a:t>
            </a:r>
            <a:endParaRPr lang="es-ES" sz="2400" b="1" dirty="0">
              <a:latin typeface="Arial Narrow" pitchFamily="34" charset="0"/>
            </a:endParaRPr>
          </a:p>
        </p:txBody>
      </p:sp>
      <p:pic>
        <p:nvPicPr>
          <p:cNvPr id="12291" name="Picture 3" descr="ch_2005"/>
          <p:cNvPicPr>
            <a:picLocks noChangeAspect="1" noChangeArrowheads="1"/>
          </p:cNvPicPr>
          <p:nvPr/>
        </p:nvPicPr>
        <p:blipFill>
          <a:blip r:embed="rId3" cstate="print">
            <a:lum bright="-24000" contrast="36000"/>
          </a:blip>
          <a:srcRect/>
          <a:stretch>
            <a:fillRect/>
          </a:stretch>
        </p:blipFill>
        <p:spPr bwMode="auto">
          <a:xfrm>
            <a:off x="5147816" y="863600"/>
            <a:ext cx="4176712" cy="5994400"/>
          </a:xfrm>
          <a:prstGeom prst="rect">
            <a:avLst/>
          </a:prstGeom>
          <a:noFill/>
        </p:spPr>
      </p:pic>
      <p:graphicFrame>
        <p:nvGraphicFramePr>
          <p:cNvPr id="12292" name="Group 4"/>
          <p:cNvGraphicFramePr>
            <a:graphicFrameLocks noGrp="1"/>
          </p:cNvGraphicFramePr>
          <p:nvPr>
            <p:ph sz="half" idx="1"/>
          </p:nvPr>
        </p:nvGraphicFramePr>
        <p:xfrm>
          <a:off x="0" y="3284984"/>
          <a:ext cx="5337175" cy="2413002"/>
        </p:xfrm>
        <a:graphic>
          <a:graphicData uri="http://schemas.openxmlformats.org/drawingml/2006/table">
            <a:tbl>
              <a:tblPr/>
              <a:tblGrid>
                <a:gridCol w="927100"/>
                <a:gridCol w="719138"/>
                <a:gridCol w="990600"/>
                <a:gridCol w="674687"/>
                <a:gridCol w="495300"/>
                <a:gridCol w="900113"/>
                <a:gridCol w="630237"/>
              </a:tblGrid>
              <a:tr h="320675">
                <a:tc gridSpan="7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CARACTERÍSTICAS DE LAS TRES VERTIENTES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338138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VERTIENTE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Cuenca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Hidrog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SUPERFICIE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(1 000 km</a:t>
                      </a:r>
                      <a:r>
                        <a:rPr kumimoji="0" lang="es-E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POBLACIÓN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AGUA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32226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miles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(MMC)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%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Pacífico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279,7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18 430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70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37 363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1,8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Atlántico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958,5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6 852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26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1 998 752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97,7 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Titicaca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47,0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1 047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10 172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 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1 285,2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26 392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2 046 287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100,0 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436563" y="284163"/>
          <a:ext cx="4487862" cy="306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347" name="Freeform 59"/>
          <p:cNvSpPr>
            <a:spLocks/>
          </p:cNvSpPr>
          <p:nvPr/>
        </p:nvSpPr>
        <p:spPr bwMode="auto">
          <a:xfrm>
            <a:off x="5292278" y="2079625"/>
            <a:ext cx="3619500" cy="4630738"/>
          </a:xfrm>
          <a:custGeom>
            <a:avLst/>
            <a:gdLst/>
            <a:ahLst/>
            <a:cxnLst>
              <a:cxn ang="0">
                <a:pos x="125" y="52"/>
              </a:cxn>
              <a:cxn ang="0">
                <a:pos x="11" y="180"/>
              </a:cxn>
              <a:cxn ang="0">
                <a:pos x="55" y="319"/>
              </a:cxn>
              <a:cxn ang="0">
                <a:pos x="62" y="390"/>
              </a:cxn>
              <a:cxn ang="0">
                <a:pos x="43" y="484"/>
              </a:cxn>
              <a:cxn ang="0">
                <a:pos x="112" y="567"/>
              </a:cxn>
              <a:cxn ang="0">
                <a:pos x="232" y="622"/>
              </a:cxn>
              <a:cxn ang="0">
                <a:pos x="316" y="714"/>
              </a:cxn>
              <a:cxn ang="0">
                <a:pos x="371" y="831"/>
              </a:cxn>
              <a:cxn ang="0">
                <a:pos x="473" y="975"/>
              </a:cxn>
              <a:cxn ang="0">
                <a:pos x="535" y="1080"/>
              </a:cxn>
              <a:cxn ang="0">
                <a:pos x="580" y="1185"/>
              </a:cxn>
              <a:cxn ang="0">
                <a:pos x="667" y="1362"/>
              </a:cxn>
              <a:cxn ang="0">
                <a:pos x="745" y="1549"/>
              </a:cxn>
              <a:cxn ang="0">
                <a:pos x="827" y="1666"/>
              </a:cxn>
              <a:cxn ang="0">
                <a:pos x="952" y="1849"/>
              </a:cxn>
              <a:cxn ang="0">
                <a:pos x="1016" y="1981"/>
              </a:cxn>
              <a:cxn ang="0">
                <a:pos x="985" y="2049"/>
              </a:cxn>
              <a:cxn ang="0">
                <a:pos x="1072" y="2200"/>
              </a:cxn>
              <a:cxn ang="0">
                <a:pos x="1282" y="2365"/>
              </a:cxn>
              <a:cxn ang="0">
                <a:pos x="1565" y="2529"/>
              </a:cxn>
              <a:cxn ang="0">
                <a:pos x="1871" y="2685"/>
              </a:cxn>
              <a:cxn ang="0">
                <a:pos x="2021" y="2859"/>
              </a:cxn>
              <a:cxn ang="0">
                <a:pos x="2210" y="2862"/>
              </a:cxn>
              <a:cxn ang="0">
                <a:pos x="2269" y="2733"/>
              </a:cxn>
              <a:cxn ang="0">
                <a:pos x="2233" y="2691"/>
              </a:cxn>
              <a:cxn ang="0">
                <a:pos x="2177" y="2593"/>
              </a:cxn>
              <a:cxn ang="0">
                <a:pos x="2056" y="2419"/>
              </a:cxn>
              <a:cxn ang="0">
                <a:pos x="1958" y="2277"/>
              </a:cxn>
              <a:cxn ang="0">
                <a:pos x="1829" y="2281"/>
              </a:cxn>
              <a:cxn ang="0">
                <a:pos x="1666" y="2188"/>
              </a:cxn>
              <a:cxn ang="0">
                <a:pos x="1520" y="2175"/>
              </a:cxn>
              <a:cxn ang="0">
                <a:pos x="1388" y="2119"/>
              </a:cxn>
              <a:cxn ang="0">
                <a:pos x="1240" y="2005"/>
              </a:cxn>
              <a:cxn ang="0">
                <a:pos x="1193" y="1848"/>
              </a:cxn>
              <a:cxn ang="0">
                <a:pos x="1129" y="1737"/>
              </a:cxn>
              <a:cxn ang="0">
                <a:pos x="1004" y="1615"/>
              </a:cxn>
              <a:cxn ang="0">
                <a:pos x="947" y="1494"/>
              </a:cxn>
              <a:cxn ang="0">
                <a:pos x="883" y="1359"/>
              </a:cxn>
              <a:cxn ang="0">
                <a:pos x="844" y="1270"/>
              </a:cxn>
              <a:cxn ang="0">
                <a:pos x="787" y="1150"/>
              </a:cxn>
              <a:cxn ang="0">
                <a:pos x="707" y="1002"/>
              </a:cxn>
              <a:cxn ang="0">
                <a:pos x="626" y="894"/>
              </a:cxn>
              <a:cxn ang="0">
                <a:pos x="583" y="783"/>
              </a:cxn>
              <a:cxn ang="0">
                <a:pos x="547" y="697"/>
              </a:cxn>
              <a:cxn ang="0">
                <a:pos x="475" y="597"/>
              </a:cxn>
              <a:cxn ang="0">
                <a:pos x="382" y="526"/>
              </a:cxn>
              <a:cxn ang="0">
                <a:pos x="364" y="408"/>
              </a:cxn>
              <a:cxn ang="0">
                <a:pos x="365" y="261"/>
              </a:cxn>
              <a:cxn ang="0">
                <a:pos x="305" y="211"/>
              </a:cxn>
              <a:cxn ang="0">
                <a:pos x="170" y="199"/>
              </a:cxn>
              <a:cxn ang="0">
                <a:pos x="211" y="118"/>
              </a:cxn>
              <a:cxn ang="0">
                <a:pos x="220" y="61"/>
              </a:cxn>
              <a:cxn ang="0">
                <a:pos x="208" y="0"/>
              </a:cxn>
            </a:cxnLst>
            <a:rect l="0" t="0" r="r" b="b"/>
            <a:pathLst>
              <a:path w="2280" h="2917">
                <a:moveTo>
                  <a:pt x="208" y="0"/>
                </a:moveTo>
                <a:cubicBezTo>
                  <a:pt x="193" y="2"/>
                  <a:pt x="203" y="4"/>
                  <a:pt x="193" y="9"/>
                </a:cubicBezTo>
                <a:cubicBezTo>
                  <a:pt x="187" y="12"/>
                  <a:pt x="179" y="12"/>
                  <a:pt x="173" y="13"/>
                </a:cubicBezTo>
                <a:cubicBezTo>
                  <a:pt x="166" y="18"/>
                  <a:pt x="157" y="21"/>
                  <a:pt x="151" y="27"/>
                </a:cubicBezTo>
                <a:cubicBezTo>
                  <a:pt x="145" y="33"/>
                  <a:pt x="144" y="39"/>
                  <a:pt x="137" y="43"/>
                </a:cubicBezTo>
                <a:cubicBezTo>
                  <a:pt x="133" y="49"/>
                  <a:pt x="132" y="51"/>
                  <a:pt x="125" y="52"/>
                </a:cubicBezTo>
                <a:cubicBezTo>
                  <a:pt x="116" y="59"/>
                  <a:pt x="108" y="66"/>
                  <a:pt x="98" y="72"/>
                </a:cubicBezTo>
                <a:cubicBezTo>
                  <a:pt x="97" y="84"/>
                  <a:pt x="98" y="93"/>
                  <a:pt x="88" y="100"/>
                </a:cubicBezTo>
                <a:cubicBezTo>
                  <a:pt x="85" y="106"/>
                  <a:pt x="77" y="108"/>
                  <a:pt x="71" y="112"/>
                </a:cubicBezTo>
                <a:cubicBezTo>
                  <a:pt x="63" y="125"/>
                  <a:pt x="54" y="142"/>
                  <a:pt x="38" y="145"/>
                </a:cubicBezTo>
                <a:cubicBezTo>
                  <a:pt x="36" y="153"/>
                  <a:pt x="35" y="159"/>
                  <a:pt x="26" y="160"/>
                </a:cubicBezTo>
                <a:cubicBezTo>
                  <a:pt x="15" y="152"/>
                  <a:pt x="16" y="172"/>
                  <a:pt x="11" y="180"/>
                </a:cubicBezTo>
                <a:cubicBezTo>
                  <a:pt x="11" y="195"/>
                  <a:pt x="11" y="224"/>
                  <a:pt x="5" y="240"/>
                </a:cubicBezTo>
                <a:cubicBezTo>
                  <a:pt x="3" y="253"/>
                  <a:pt x="0" y="261"/>
                  <a:pt x="14" y="264"/>
                </a:cubicBezTo>
                <a:cubicBezTo>
                  <a:pt x="19" y="267"/>
                  <a:pt x="21" y="271"/>
                  <a:pt x="26" y="274"/>
                </a:cubicBezTo>
                <a:cubicBezTo>
                  <a:pt x="29" y="281"/>
                  <a:pt x="27" y="285"/>
                  <a:pt x="34" y="288"/>
                </a:cubicBezTo>
                <a:cubicBezTo>
                  <a:pt x="35" y="296"/>
                  <a:pt x="36" y="297"/>
                  <a:pt x="43" y="301"/>
                </a:cubicBezTo>
                <a:cubicBezTo>
                  <a:pt x="47" y="307"/>
                  <a:pt x="51" y="313"/>
                  <a:pt x="55" y="319"/>
                </a:cubicBezTo>
                <a:cubicBezTo>
                  <a:pt x="52" y="330"/>
                  <a:pt x="51" y="329"/>
                  <a:pt x="41" y="331"/>
                </a:cubicBezTo>
                <a:cubicBezTo>
                  <a:pt x="33" y="330"/>
                  <a:pt x="31" y="331"/>
                  <a:pt x="34" y="339"/>
                </a:cubicBezTo>
                <a:cubicBezTo>
                  <a:pt x="28" y="344"/>
                  <a:pt x="28" y="347"/>
                  <a:pt x="26" y="355"/>
                </a:cubicBezTo>
                <a:cubicBezTo>
                  <a:pt x="29" y="363"/>
                  <a:pt x="33" y="362"/>
                  <a:pt x="40" y="366"/>
                </a:cubicBezTo>
                <a:cubicBezTo>
                  <a:pt x="44" y="371"/>
                  <a:pt x="49" y="378"/>
                  <a:pt x="55" y="379"/>
                </a:cubicBezTo>
                <a:cubicBezTo>
                  <a:pt x="62" y="382"/>
                  <a:pt x="58" y="385"/>
                  <a:pt x="62" y="390"/>
                </a:cubicBezTo>
                <a:cubicBezTo>
                  <a:pt x="64" y="393"/>
                  <a:pt x="73" y="397"/>
                  <a:pt x="76" y="399"/>
                </a:cubicBezTo>
                <a:cubicBezTo>
                  <a:pt x="80" y="405"/>
                  <a:pt x="84" y="411"/>
                  <a:pt x="88" y="417"/>
                </a:cubicBezTo>
                <a:cubicBezTo>
                  <a:pt x="89" y="424"/>
                  <a:pt x="91" y="432"/>
                  <a:pt x="94" y="439"/>
                </a:cubicBezTo>
                <a:cubicBezTo>
                  <a:pt x="96" y="451"/>
                  <a:pt x="94" y="463"/>
                  <a:pt x="92" y="475"/>
                </a:cubicBezTo>
                <a:cubicBezTo>
                  <a:pt x="69" y="474"/>
                  <a:pt x="70" y="477"/>
                  <a:pt x="56" y="469"/>
                </a:cubicBezTo>
                <a:cubicBezTo>
                  <a:pt x="46" y="472"/>
                  <a:pt x="48" y="477"/>
                  <a:pt x="43" y="484"/>
                </a:cubicBezTo>
                <a:cubicBezTo>
                  <a:pt x="41" y="483"/>
                  <a:pt x="37" y="481"/>
                  <a:pt x="37" y="481"/>
                </a:cubicBezTo>
                <a:lnTo>
                  <a:pt x="41" y="505"/>
                </a:lnTo>
                <a:lnTo>
                  <a:pt x="52" y="525"/>
                </a:lnTo>
                <a:lnTo>
                  <a:pt x="74" y="538"/>
                </a:lnTo>
                <a:lnTo>
                  <a:pt x="97" y="558"/>
                </a:lnTo>
                <a:lnTo>
                  <a:pt x="112" y="567"/>
                </a:lnTo>
                <a:lnTo>
                  <a:pt x="131" y="571"/>
                </a:lnTo>
                <a:lnTo>
                  <a:pt x="145" y="580"/>
                </a:lnTo>
                <a:lnTo>
                  <a:pt x="164" y="591"/>
                </a:lnTo>
                <a:lnTo>
                  <a:pt x="187" y="601"/>
                </a:lnTo>
                <a:lnTo>
                  <a:pt x="209" y="609"/>
                </a:lnTo>
                <a:lnTo>
                  <a:pt x="232" y="622"/>
                </a:lnTo>
                <a:lnTo>
                  <a:pt x="241" y="637"/>
                </a:lnTo>
                <a:lnTo>
                  <a:pt x="256" y="643"/>
                </a:lnTo>
                <a:lnTo>
                  <a:pt x="266" y="652"/>
                </a:lnTo>
                <a:lnTo>
                  <a:pt x="271" y="667"/>
                </a:lnTo>
                <a:lnTo>
                  <a:pt x="287" y="682"/>
                </a:lnTo>
                <a:lnTo>
                  <a:pt x="316" y="714"/>
                </a:lnTo>
                <a:lnTo>
                  <a:pt x="329" y="730"/>
                </a:lnTo>
                <a:lnTo>
                  <a:pt x="341" y="742"/>
                </a:lnTo>
                <a:lnTo>
                  <a:pt x="347" y="756"/>
                </a:lnTo>
                <a:lnTo>
                  <a:pt x="347" y="777"/>
                </a:lnTo>
                <a:lnTo>
                  <a:pt x="355" y="804"/>
                </a:lnTo>
                <a:lnTo>
                  <a:pt x="371" y="831"/>
                </a:lnTo>
                <a:lnTo>
                  <a:pt x="385" y="856"/>
                </a:lnTo>
                <a:lnTo>
                  <a:pt x="410" y="885"/>
                </a:lnTo>
                <a:lnTo>
                  <a:pt x="454" y="919"/>
                </a:lnTo>
                <a:lnTo>
                  <a:pt x="472" y="945"/>
                </a:lnTo>
                <a:cubicBezTo>
                  <a:pt x="476" y="952"/>
                  <a:pt x="477" y="963"/>
                  <a:pt x="482" y="967"/>
                </a:cubicBezTo>
                <a:cubicBezTo>
                  <a:pt x="482" y="972"/>
                  <a:pt x="474" y="974"/>
                  <a:pt x="473" y="975"/>
                </a:cubicBezTo>
                <a:cubicBezTo>
                  <a:pt x="472" y="976"/>
                  <a:pt x="475" y="972"/>
                  <a:pt x="476" y="973"/>
                </a:cubicBezTo>
                <a:cubicBezTo>
                  <a:pt x="477" y="974"/>
                  <a:pt x="474" y="976"/>
                  <a:pt x="478" y="981"/>
                </a:cubicBezTo>
                <a:cubicBezTo>
                  <a:pt x="482" y="986"/>
                  <a:pt x="498" y="996"/>
                  <a:pt x="503" y="1002"/>
                </a:cubicBezTo>
                <a:cubicBezTo>
                  <a:pt x="508" y="1008"/>
                  <a:pt x="504" y="1006"/>
                  <a:pt x="508" y="1015"/>
                </a:cubicBezTo>
                <a:cubicBezTo>
                  <a:pt x="512" y="1024"/>
                  <a:pt x="523" y="1046"/>
                  <a:pt x="527" y="1057"/>
                </a:cubicBezTo>
                <a:cubicBezTo>
                  <a:pt x="531" y="1068"/>
                  <a:pt x="532" y="1070"/>
                  <a:pt x="535" y="1080"/>
                </a:cubicBezTo>
                <a:cubicBezTo>
                  <a:pt x="538" y="1090"/>
                  <a:pt x="538" y="1109"/>
                  <a:pt x="544" y="1119"/>
                </a:cubicBezTo>
                <a:cubicBezTo>
                  <a:pt x="550" y="1129"/>
                  <a:pt x="564" y="1134"/>
                  <a:pt x="569" y="1141"/>
                </a:cubicBezTo>
                <a:cubicBezTo>
                  <a:pt x="574" y="1148"/>
                  <a:pt x="577" y="1159"/>
                  <a:pt x="575" y="1164"/>
                </a:cubicBezTo>
                <a:cubicBezTo>
                  <a:pt x="573" y="1169"/>
                  <a:pt x="559" y="1171"/>
                  <a:pt x="557" y="1174"/>
                </a:cubicBezTo>
                <a:cubicBezTo>
                  <a:pt x="555" y="1177"/>
                  <a:pt x="556" y="1181"/>
                  <a:pt x="560" y="1183"/>
                </a:cubicBezTo>
                <a:cubicBezTo>
                  <a:pt x="564" y="1185"/>
                  <a:pt x="572" y="1177"/>
                  <a:pt x="580" y="1185"/>
                </a:cubicBezTo>
                <a:cubicBezTo>
                  <a:pt x="588" y="1193"/>
                  <a:pt x="604" y="1218"/>
                  <a:pt x="610" y="1233"/>
                </a:cubicBezTo>
                <a:cubicBezTo>
                  <a:pt x="616" y="1248"/>
                  <a:pt x="614" y="1268"/>
                  <a:pt x="616" y="1278"/>
                </a:cubicBezTo>
                <a:cubicBezTo>
                  <a:pt x="618" y="1288"/>
                  <a:pt x="619" y="1286"/>
                  <a:pt x="623" y="1291"/>
                </a:cubicBezTo>
                <a:cubicBezTo>
                  <a:pt x="627" y="1296"/>
                  <a:pt x="634" y="1302"/>
                  <a:pt x="638" y="1309"/>
                </a:cubicBezTo>
                <a:cubicBezTo>
                  <a:pt x="642" y="1316"/>
                  <a:pt x="641" y="1321"/>
                  <a:pt x="646" y="1330"/>
                </a:cubicBezTo>
                <a:cubicBezTo>
                  <a:pt x="651" y="1339"/>
                  <a:pt x="660" y="1350"/>
                  <a:pt x="667" y="1362"/>
                </a:cubicBezTo>
                <a:cubicBezTo>
                  <a:pt x="674" y="1374"/>
                  <a:pt x="678" y="1391"/>
                  <a:pt x="686" y="1402"/>
                </a:cubicBezTo>
                <a:cubicBezTo>
                  <a:pt x="694" y="1413"/>
                  <a:pt x="703" y="1414"/>
                  <a:pt x="713" y="1431"/>
                </a:cubicBezTo>
                <a:cubicBezTo>
                  <a:pt x="723" y="1448"/>
                  <a:pt x="743" y="1489"/>
                  <a:pt x="746" y="1506"/>
                </a:cubicBezTo>
                <a:cubicBezTo>
                  <a:pt x="749" y="1523"/>
                  <a:pt x="734" y="1527"/>
                  <a:pt x="731" y="1533"/>
                </a:cubicBezTo>
                <a:cubicBezTo>
                  <a:pt x="728" y="1539"/>
                  <a:pt x="728" y="1539"/>
                  <a:pt x="730" y="1542"/>
                </a:cubicBezTo>
                <a:cubicBezTo>
                  <a:pt x="732" y="1545"/>
                  <a:pt x="740" y="1548"/>
                  <a:pt x="745" y="1549"/>
                </a:cubicBezTo>
                <a:cubicBezTo>
                  <a:pt x="750" y="1550"/>
                  <a:pt x="750" y="1542"/>
                  <a:pt x="758" y="1546"/>
                </a:cubicBezTo>
                <a:cubicBezTo>
                  <a:pt x="766" y="1550"/>
                  <a:pt x="787" y="1565"/>
                  <a:pt x="796" y="1573"/>
                </a:cubicBezTo>
                <a:cubicBezTo>
                  <a:pt x="805" y="1581"/>
                  <a:pt x="807" y="1587"/>
                  <a:pt x="811" y="1594"/>
                </a:cubicBezTo>
                <a:cubicBezTo>
                  <a:pt x="815" y="1601"/>
                  <a:pt x="818" y="1606"/>
                  <a:pt x="821" y="1614"/>
                </a:cubicBezTo>
                <a:cubicBezTo>
                  <a:pt x="824" y="1622"/>
                  <a:pt x="829" y="1632"/>
                  <a:pt x="830" y="1641"/>
                </a:cubicBezTo>
                <a:cubicBezTo>
                  <a:pt x="831" y="1650"/>
                  <a:pt x="827" y="1659"/>
                  <a:pt x="827" y="1666"/>
                </a:cubicBezTo>
                <a:cubicBezTo>
                  <a:pt x="827" y="1673"/>
                  <a:pt x="827" y="1678"/>
                  <a:pt x="832" y="1683"/>
                </a:cubicBezTo>
                <a:cubicBezTo>
                  <a:pt x="837" y="1688"/>
                  <a:pt x="852" y="1692"/>
                  <a:pt x="857" y="1698"/>
                </a:cubicBezTo>
                <a:cubicBezTo>
                  <a:pt x="862" y="1704"/>
                  <a:pt x="857" y="1710"/>
                  <a:pt x="862" y="1717"/>
                </a:cubicBezTo>
                <a:cubicBezTo>
                  <a:pt x="867" y="1724"/>
                  <a:pt x="880" y="1733"/>
                  <a:pt x="886" y="1741"/>
                </a:cubicBezTo>
                <a:cubicBezTo>
                  <a:pt x="892" y="1749"/>
                  <a:pt x="890" y="1746"/>
                  <a:pt x="901" y="1764"/>
                </a:cubicBezTo>
                <a:cubicBezTo>
                  <a:pt x="912" y="1782"/>
                  <a:pt x="941" y="1831"/>
                  <a:pt x="952" y="1849"/>
                </a:cubicBezTo>
                <a:cubicBezTo>
                  <a:pt x="963" y="1867"/>
                  <a:pt x="960" y="1865"/>
                  <a:pt x="964" y="1873"/>
                </a:cubicBezTo>
                <a:cubicBezTo>
                  <a:pt x="968" y="1881"/>
                  <a:pt x="971" y="1890"/>
                  <a:pt x="977" y="1897"/>
                </a:cubicBezTo>
                <a:cubicBezTo>
                  <a:pt x="983" y="1904"/>
                  <a:pt x="993" y="1909"/>
                  <a:pt x="998" y="1915"/>
                </a:cubicBezTo>
                <a:cubicBezTo>
                  <a:pt x="1003" y="1921"/>
                  <a:pt x="1008" y="1925"/>
                  <a:pt x="1010" y="1932"/>
                </a:cubicBezTo>
                <a:cubicBezTo>
                  <a:pt x="1012" y="1939"/>
                  <a:pt x="1009" y="1948"/>
                  <a:pt x="1010" y="1956"/>
                </a:cubicBezTo>
                <a:cubicBezTo>
                  <a:pt x="1011" y="1964"/>
                  <a:pt x="1014" y="1974"/>
                  <a:pt x="1016" y="1981"/>
                </a:cubicBezTo>
                <a:cubicBezTo>
                  <a:pt x="1018" y="1988"/>
                  <a:pt x="1024" y="1990"/>
                  <a:pt x="1021" y="1998"/>
                </a:cubicBezTo>
                <a:cubicBezTo>
                  <a:pt x="1018" y="2006"/>
                  <a:pt x="1004" y="2027"/>
                  <a:pt x="997" y="2031"/>
                </a:cubicBezTo>
                <a:cubicBezTo>
                  <a:pt x="990" y="2035"/>
                  <a:pt x="985" y="2023"/>
                  <a:pt x="980" y="2022"/>
                </a:cubicBezTo>
                <a:cubicBezTo>
                  <a:pt x="975" y="2021"/>
                  <a:pt x="969" y="2023"/>
                  <a:pt x="968" y="2026"/>
                </a:cubicBezTo>
                <a:cubicBezTo>
                  <a:pt x="967" y="2029"/>
                  <a:pt x="970" y="2039"/>
                  <a:pt x="973" y="2043"/>
                </a:cubicBezTo>
                <a:cubicBezTo>
                  <a:pt x="976" y="2047"/>
                  <a:pt x="979" y="2048"/>
                  <a:pt x="985" y="2049"/>
                </a:cubicBezTo>
                <a:cubicBezTo>
                  <a:pt x="991" y="2050"/>
                  <a:pt x="1005" y="2044"/>
                  <a:pt x="1007" y="2049"/>
                </a:cubicBezTo>
                <a:cubicBezTo>
                  <a:pt x="1009" y="2054"/>
                  <a:pt x="991" y="2069"/>
                  <a:pt x="995" y="2080"/>
                </a:cubicBezTo>
                <a:cubicBezTo>
                  <a:pt x="999" y="2091"/>
                  <a:pt x="1028" y="2104"/>
                  <a:pt x="1034" y="2113"/>
                </a:cubicBezTo>
                <a:cubicBezTo>
                  <a:pt x="1040" y="2122"/>
                  <a:pt x="1026" y="2130"/>
                  <a:pt x="1030" y="2136"/>
                </a:cubicBezTo>
                <a:cubicBezTo>
                  <a:pt x="1034" y="2142"/>
                  <a:pt x="1051" y="2140"/>
                  <a:pt x="1058" y="2151"/>
                </a:cubicBezTo>
                <a:cubicBezTo>
                  <a:pt x="1065" y="2162"/>
                  <a:pt x="1059" y="2187"/>
                  <a:pt x="1072" y="2200"/>
                </a:cubicBezTo>
                <a:cubicBezTo>
                  <a:pt x="1085" y="2213"/>
                  <a:pt x="1124" y="2220"/>
                  <a:pt x="1136" y="2229"/>
                </a:cubicBezTo>
                <a:cubicBezTo>
                  <a:pt x="1148" y="2238"/>
                  <a:pt x="1141" y="2244"/>
                  <a:pt x="1147" y="2254"/>
                </a:cubicBezTo>
                <a:cubicBezTo>
                  <a:pt x="1153" y="2264"/>
                  <a:pt x="1165" y="2279"/>
                  <a:pt x="1174" y="2286"/>
                </a:cubicBezTo>
                <a:cubicBezTo>
                  <a:pt x="1183" y="2293"/>
                  <a:pt x="1191" y="2287"/>
                  <a:pt x="1199" y="2295"/>
                </a:cubicBezTo>
                <a:cubicBezTo>
                  <a:pt x="1207" y="2303"/>
                  <a:pt x="1209" y="2325"/>
                  <a:pt x="1223" y="2337"/>
                </a:cubicBezTo>
                <a:cubicBezTo>
                  <a:pt x="1237" y="2349"/>
                  <a:pt x="1264" y="2356"/>
                  <a:pt x="1282" y="2365"/>
                </a:cubicBezTo>
                <a:cubicBezTo>
                  <a:pt x="1300" y="2374"/>
                  <a:pt x="1311" y="2382"/>
                  <a:pt x="1328" y="2392"/>
                </a:cubicBezTo>
                <a:cubicBezTo>
                  <a:pt x="1345" y="2402"/>
                  <a:pt x="1368" y="2416"/>
                  <a:pt x="1384" y="2425"/>
                </a:cubicBezTo>
                <a:cubicBezTo>
                  <a:pt x="1400" y="2434"/>
                  <a:pt x="1415" y="2440"/>
                  <a:pt x="1427" y="2449"/>
                </a:cubicBezTo>
                <a:cubicBezTo>
                  <a:pt x="1439" y="2458"/>
                  <a:pt x="1439" y="2469"/>
                  <a:pt x="1457" y="2479"/>
                </a:cubicBezTo>
                <a:cubicBezTo>
                  <a:pt x="1475" y="2489"/>
                  <a:pt x="1517" y="2501"/>
                  <a:pt x="1535" y="2509"/>
                </a:cubicBezTo>
                <a:cubicBezTo>
                  <a:pt x="1553" y="2517"/>
                  <a:pt x="1552" y="2523"/>
                  <a:pt x="1565" y="2529"/>
                </a:cubicBezTo>
                <a:cubicBezTo>
                  <a:pt x="1578" y="2535"/>
                  <a:pt x="1599" y="2542"/>
                  <a:pt x="1615" y="2548"/>
                </a:cubicBezTo>
                <a:cubicBezTo>
                  <a:pt x="1631" y="2554"/>
                  <a:pt x="1643" y="2559"/>
                  <a:pt x="1661" y="2566"/>
                </a:cubicBezTo>
                <a:cubicBezTo>
                  <a:pt x="1679" y="2573"/>
                  <a:pt x="1708" y="2581"/>
                  <a:pt x="1726" y="2593"/>
                </a:cubicBezTo>
                <a:cubicBezTo>
                  <a:pt x="1744" y="2605"/>
                  <a:pt x="1753" y="2625"/>
                  <a:pt x="1766" y="2635"/>
                </a:cubicBezTo>
                <a:cubicBezTo>
                  <a:pt x="1779" y="2645"/>
                  <a:pt x="1790" y="2645"/>
                  <a:pt x="1807" y="2653"/>
                </a:cubicBezTo>
                <a:cubicBezTo>
                  <a:pt x="1824" y="2661"/>
                  <a:pt x="1853" y="2674"/>
                  <a:pt x="1871" y="2685"/>
                </a:cubicBezTo>
                <a:cubicBezTo>
                  <a:pt x="1889" y="2696"/>
                  <a:pt x="1906" y="2701"/>
                  <a:pt x="1915" y="2716"/>
                </a:cubicBezTo>
                <a:cubicBezTo>
                  <a:pt x="1924" y="2731"/>
                  <a:pt x="1922" y="2764"/>
                  <a:pt x="1928" y="2778"/>
                </a:cubicBezTo>
                <a:cubicBezTo>
                  <a:pt x="1934" y="2792"/>
                  <a:pt x="1942" y="2793"/>
                  <a:pt x="1949" y="2800"/>
                </a:cubicBezTo>
                <a:cubicBezTo>
                  <a:pt x="1956" y="2807"/>
                  <a:pt x="1965" y="2817"/>
                  <a:pt x="1972" y="2820"/>
                </a:cubicBezTo>
                <a:cubicBezTo>
                  <a:pt x="1979" y="2823"/>
                  <a:pt x="1983" y="2814"/>
                  <a:pt x="1991" y="2821"/>
                </a:cubicBezTo>
                <a:cubicBezTo>
                  <a:pt x="1999" y="2828"/>
                  <a:pt x="2007" y="2847"/>
                  <a:pt x="2021" y="2859"/>
                </a:cubicBezTo>
                <a:cubicBezTo>
                  <a:pt x="2035" y="2871"/>
                  <a:pt x="2063" y="2883"/>
                  <a:pt x="2077" y="2892"/>
                </a:cubicBezTo>
                <a:cubicBezTo>
                  <a:pt x="2091" y="2901"/>
                  <a:pt x="2096" y="2911"/>
                  <a:pt x="2107" y="2914"/>
                </a:cubicBezTo>
                <a:cubicBezTo>
                  <a:pt x="2118" y="2917"/>
                  <a:pt x="2135" y="2913"/>
                  <a:pt x="2144" y="2911"/>
                </a:cubicBezTo>
                <a:cubicBezTo>
                  <a:pt x="2153" y="2909"/>
                  <a:pt x="2156" y="2904"/>
                  <a:pt x="2162" y="2902"/>
                </a:cubicBezTo>
                <a:cubicBezTo>
                  <a:pt x="2168" y="2900"/>
                  <a:pt x="2174" y="2905"/>
                  <a:pt x="2182" y="2898"/>
                </a:cubicBezTo>
                <a:cubicBezTo>
                  <a:pt x="2190" y="2891"/>
                  <a:pt x="2205" y="2870"/>
                  <a:pt x="2210" y="2862"/>
                </a:cubicBezTo>
                <a:cubicBezTo>
                  <a:pt x="2215" y="2854"/>
                  <a:pt x="2215" y="2855"/>
                  <a:pt x="2215" y="2848"/>
                </a:cubicBezTo>
                <a:cubicBezTo>
                  <a:pt x="2215" y="2841"/>
                  <a:pt x="2209" y="2830"/>
                  <a:pt x="2209" y="2821"/>
                </a:cubicBezTo>
                <a:cubicBezTo>
                  <a:pt x="2209" y="2812"/>
                  <a:pt x="2207" y="2797"/>
                  <a:pt x="2212" y="2791"/>
                </a:cubicBezTo>
                <a:cubicBezTo>
                  <a:pt x="2217" y="2785"/>
                  <a:pt x="2233" y="2790"/>
                  <a:pt x="2242" y="2785"/>
                </a:cubicBezTo>
                <a:cubicBezTo>
                  <a:pt x="2251" y="2780"/>
                  <a:pt x="2263" y="2767"/>
                  <a:pt x="2267" y="2758"/>
                </a:cubicBezTo>
                <a:cubicBezTo>
                  <a:pt x="2271" y="2749"/>
                  <a:pt x="2273" y="2740"/>
                  <a:pt x="2269" y="2733"/>
                </a:cubicBezTo>
                <a:cubicBezTo>
                  <a:pt x="2265" y="2726"/>
                  <a:pt x="2247" y="2719"/>
                  <a:pt x="2245" y="2713"/>
                </a:cubicBezTo>
                <a:cubicBezTo>
                  <a:pt x="2243" y="2707"/>
                  <a:pt x="2251" y="2702"/>
                  <a:pt x="2255" y="2697"/>
                </a:cubicBezTo>
                <a:cubicBezTo>
                  <a:pt x="2259" y="2692"/>
                  <a:pt x="2266" y="2690"/>
                  <a:pt x="2269" y="2686"/>
                </a:cubicBezTo>
                <a:cubicBezTo>
                  <a:pt x="2272" y="2682"/>
                  <a:pt x="2280" y="2675"/>
                  <a:pt x="2275" y="2674"/>
                </a:cubicBezTo>
                <a:cubicBezTo>
                  <a:pt x="2270" y="2673"/>
                  <a:pt x="2246" y="2677"/>
                  <a:pt x="2239" y="2680"/>
                </a:cubicBezTo>
                <a:cubicBezTo>
                  <a:pt x="2232" y="2683"/>
                  <a:pt x="2236" y="2690"/>
                  <a:pt x="2233" y="2691"/>
                </a:cubicBezTo>
                <a:cubicBezTo>
                  <a:pt x="2230" y="2692"/>
                  <a:pt x="2226" y="2687"/>
                  <a:pt x="2219" y="2685"/>
                </a:cubicBezTo>
                <a:cubicBezTo>
                  <a:pt x="2212" y="2683"/>
                  <a:pt x="2199" y="2682"/>
                  <a:pt x="2189" y="2679"/>
                </a:cubicBezTo>
                <a:cubicBezTo>
                  <a:pt x="2179" y="2676"/>
                  <a:pt x="2164" y="2669"/>
                  <a:pt x="2158" y="2664"/>
                </a:cubicBezTo>
                <a:cubicBezTo>
                  <a:pt x="2152" y="2659"/>
                  <a:pt x="2149" y="2653"/>
                  <a:pt x="2150" y="2646"/>
                </a:cubicBezTo>
                <a:cubicBezTo>
                  <a:pt x="2151" y="2639"/>
                  <a:pt x="2160" y="2632"/>
                  <a:pt x="2164" y="2623"/>
                </a:cubicBezTo>
                <a:cubicBezTo>
                  <a:pt x="2168" y="2614"/>
                  <a:pt x="2179" y="2600"/>
                  <a:pt x="2177" y="2593"/>
                </a:cubicBezTo>
                <a:cubicBezTo>
                  <a:pt x="2175" y="2586"/>
                  <a:pt x="2162" y="2587"/>
                  <a:pt x="2153" y="2580"/>
                </a:cubicBezTo>
                <a:cubicBezTo>
                  <a:pt x="2144" y="2573"/>
                  <a:pt x="2132" y="2557"/>
                  <a:pt x="2125" y="2548"/>
                </a:cubicBezTo>
                <a:cubicBezTo>
                  <a:pt x="2118" y="2539"/>
                  <a:pt x="2108" y="2541"/>
                  <a:pt x="2110" y="2527"/>
                </a:cubicBezTo>
                <a:cubicBezTo>
                  <a:pt x="2112" y="2513"/>
                  <a:pt x="2140" y="2481"/>
                  <a:pt x="2135" y="2466"/>
                </a:cubicBezTo>
                <a:cubicBezTo>
                  <a:pt x="2130" y="2451"/>
                  <a:pt x="2096" y="2447"/>
                  <a:pt x="2083" y="2439"/>
                </a:cubicBezTo>
                <a:cubicBezTo>
                  <a:pt x="2070" y="2431"/>
                  <a:pt x="2067" y="2424"/>
                  <a:pt x="2056" y="2419"/>
                </a:cubicBezTo>
                <a:cubicBezTo>
                  <a:pt x="2045" y="2414"/>
                  <a:pt x="2022" y="2415"/>
                  <a:pt x="2014" y="2410"/>
                </a:cubicBezTo>
                <a:cubicBezTo>
                  <a:pt x="2006" y="2405"/>
                  <a:pt x="2011" y="2397"/>
                  <a:pt x="2008" y="2391"/>
                </a:cubicBezTo>
                <a:cubicBezTo>
                  <a:pt x="2005" y="2385"/>
                  <a:pt x="1996" y="2384"/>
                  <a:pt x="1994" y="2371"/>
                </a:cubicBezTo>
                <a:cubicBezTo>
                  <a:pt x="1992" y="2358"/>
                  <a:pt x="2002" y="2325"/>
                  <a:pt x="1997" y="2314"/>
                </a:cubicBezTo>
                <a:cubicBezTo>
                  <a:pt x="1992" y="2303"/>
                  <a:pt x="1969" y="2314"/>
                  <a:pt x="1963" y="2308"/>
                </a:cubicBezTo>
                <a:cubicBezTo>
                  <a:pt x="1957" y="2302"/>
                  <a:pt x="1963" y="2281"/>
                  <a:pt x="1958" y="2277"/>
                </a:cubicBezTo>
                <a:cubicBezTo>
                  <a:pt x="1953" y="2273"/>
                  <a:pt x="1938" y="2286"/>
                  <a:pt x="1930" y="2286"/>
                </a:cubicBezTo>
                <a:cubicBezTo>
                  <a:pt x="1922" y="2286"/>
                  <a:pt x="1913" y="2271"/>
                  <a:pt x="1907" y="2274"/>
                </a:cubicBezTo>
                <a:cubicBezTo>
                  <a:pt x="1901" y="2277"/>
                  <a:pt x="1902" y="2289"/>
                  <a:pt x="1894" y="2305"/>
                </a:cubicBezTo>
                <a:cubicBezTo>
                  <a:pt x="1886" y="2321"/>
                  <a:pt x="1870" y="2367"/>
                  <a:pt x="1859" y="2371"/>
                </a:cubicBezTo>
                <a:cubicBezTo>
                  <a:pt x="1848" y="2375"/>
                  <a:pt x="1831" y="2347"/>
                  <a:pt x="1826" y="2332"/>
                </a:cubicBezTo>
                <a:cubicBezTo>
                  <a:pt x="1821" y="2317"/>
                  <a:pt x="1834" y="2290"/>
                  <a:pt x="1829" y="2281"/>
                </a:cubicBezTo>
                <a:cubicBezTo>
                  <a:pt x="1824" y="2272"/>
                  <a:pt x="1805" y="2279"/>
                  <a:pt x="1796" y="2275"/>
                </a:cubicBezTo>
                <a:cubicBezTo>
                  <a:pt x="1787" y="2271"/>
                  <a:pt x="1784" y="2259"/>
                  <a:pt x="1777" y="2254"/>
                </a:cubicBezTo>
                <a:cubicBezTo>
                  <a:pt x="1770" y="2249"/>
                  <a:pt x="1760" y="2247"/>
                  <a:pt x="1751" y="2242"/>
                </a:cubicBezTo>
                <a:cubicBezTo>
                  <a:pt x="1742" y="2237"/>
                  <a:pt x="1732" y="2231"/>
                  <a:pt x="1723" y="2224"/>
                </a:cubicBezTo>
                <a:cubicBezTo>
                  <a:pt x="1714" y="2217"/>
                  <a:pt x="1703" y="2208"/>
                  <a:pt x="1694" y="2202"/>
                </a:cubicBezTo>
                <a:cubicBezTo>
                  <a:pt x="1685" y="2196"/>
                  <a:pt x="1674" y="2188"/>
                  <a:pt x="1666" y="2188"/>
                </a:cubicBezTo>
                <a:cubicBezTo>
                  <a:pt x="1658" y="2188"/>
                  <a:pt x="1655" y="2204"/>
                  <a:pt x="1645" y="2205"/>
                </a:cubicBezTo>
                <a:cubicBezTo>
                  <a:pt x="1635" y="2206"/>
                  <a:pt x="1617" y="2193"/>
                  <a:pt x="1606" y="2191"/>
                </a:cubicBezTo>
                <a:cubicBezTo>
                  <a:pt x="1595" y="2189"/>
                  <a:pt x="1586" y="2191"/>
                  <a:pt x="1580" y="2194"/>
                </a:cubicBezTo>
                <a:cubicBezTo>
                  <a:pt x="1574" y="2197"/>
                  <a:pt x="1576" y="2210"/>
                  <a:pt x="1570" y="2209"/>
                </a:cubicBezTo>
                <a:cubicBezTo>
                  <a:pt x="1564" y="2208"/>
                  <a:pt x="1554" y="2193"/>
                  <a:pt x="1546" y="2187"/>
                </a:cubicBezTo>
                <a:cubicBezTo>
                  <a:pt x="1538" y="2181"/>
                  <a:pt x="1527" y="2175"/>
                  <a:pt x="1520" y="2175"/>
                </a:cubicBezTo>
                <a:cubicBezTo>
                  <a:pt x="1513" y="2175"/>
                  <a:pt x="1514" y="2179"/>
                  <a:pt x="1505" y="2184"/>
                </a:cubicBezTo>
                <a:cubicBezTo>
                  <a:pt x="1496" y="2189"/>
                  <a:pt x="1469" y="2205"/>
                  <a:pt x="1463" y="2206"/>
                </a:cubicBezTo>
                <a:cubicBezTo>
                  <a:pt x="1457" y="2207"/>
                  <a:pt x="1474" y="2193"/>
                  <a:pt x="1469" y="2188"/>
                </a:cubicBezTo>
                <a:cubicBezTo>
                  <a:pt x="1464" y="2183"/>
                  <a:pt x="1444" y="2181"/>
                  <a:pt x="1432" y="2175"/>
                </a:cubicBezTo>
                <a:cubicBezTo>
                  <a:pt x="1420" y="2169"/>
                  <a:pt x="1406" y="2161"/>
                  <a:pt x="1399" y="2152"/>
                </a:cubicBezTo>
                <a:cubicBezTo>
                  <a:pt x="1392" y="2143"/>
                  <a:pt x="1397" y="2120"/>
                  <a:pt x="1388" y="2119"/>
                </a:cubicBezTo>
                <a:cubicBezTo>
                  <a:pt x="1379" y="2118"/>
                  <a:pt x="1356" y="2149"/>
                  <a:pt x="1345" y="2149"/>
                </a:cubicBezTo>
                <a:cubicBezTo>
                  <a:pt x="1334" y="2149"/>
                  <a:pt x="1328" y="2123"/>
                  <a:pt x="1319" y="2116"/>
                </a:cubicBezTo>
                <a:cubicBezTo>
                  <a:pt x="1310" y="2109"/>
                  <a:pt x="1298" y="2118"/>
                  <a:pt x="1292" y="2109"/>
                </a:cubicBezTo>
                <a:cubicBezTo>
                  <a:pt x="1286" y="2100"/>
                  <a:pt x="1282" y="2074"/>
                  <a:pt x="1280" y="2059"/>
                </a:cubicBezTo>
                <a:cubicBezTo>
                  <a:pt x="1278" y="2044"/>
                  <a:pt x="1284" y="2025"/>
                  <a:pt x="1277" y="2016"/>
                </a:cubicBezTo>
                <a:cubicBezTo>
                  <a:pt x="1270" y="2007"/>
                  <a:pt x="1250" y="2017"/>
                  <a:pt x="1240" y="2005"/>
                </a:cubicBezTo>
                <a:cubicBezTo>
                  <a:pt x="1230" y="1993"/>
                  <a:pt x="1226" y="1958"/>
                  <a:pt x="1219" y="1942"/>
                </a:cubicBezTo>
                <a:cubicBezTo>
                  <a:pt x="1212" y="1926"/>
                  <a:pt x="1200" y="1914"/>
                  <a:pt x="1199" y="1908"/>
                </a:cubicBezTo>
                <a:cubicBezTo>
                  <a:pt x="1198" y="1902"/>
                  <a:pt x="1209" y="1906"/>
                  <a:pt x="1213" y="1903"/>
                </a:cubicBezTo>
                <a:cubicBezTo>
                  <a:pt x="1217" y="1900"/>
                  <a:pt x="1223" y="1897"/>
                  <a:pt x="1223" y="1890"/>
                </a:cubicBezTo>
                <a:cubicBezTo>
                  <a:pt x="1223" y="1883"/>
                  <a:pt x="1218" y="1870"/>
                  <a:pt x="1213" y="1863"/>
                </a:cubicBezTo>
                <a:cubicBezTo>
                  <a:pt x="1208" y="1856"/>
                  <a:pt x="1200" y="1850"/>
                  <a:pt x="1193" y="1848"/>
                </a:cubicBezTo>
                <a:cubicBezTo>
                  <a:pt x="1186" y="1846"/>
                  <a:pt x="1177" y="1851"/>
                  <a:pt x="1172" y="1849"/>
                </a:cubicBezTo>
                <a:cubicBezTo>
                  <a:pt x="1167" y="1847"/>
                  <a:pt x="1166" y="1839"/>
                  <a:pt x="1160" y="1836"/>
                </a:cubicBezTo>
                <a:cubicBezTo>
                  <a:pt x="1154" y="1833"/>
                  <a:pt x="1142" y="1836"/>
                  <a:pt x="1136" y="1828"/>
                </a:cubicBezTo>
                <a:cubicBezTo>
                  <a:pt x="1130" y="1820"/>
                  <a:pt x="1124" y="1797"/>
                  <a:pt x="1121" y="1785"/>
                </a:cubicBezTo>
                <a:cubicBezTo>
                  <a:pt x="1118" y="1773"/>
                  <a:pt x="1114" y="1764"/>
                  <a:pt x="1115" y="1756"/>
                </a:cubicBezTo>
                <a:cubicBezTo>
                  <a:pt x="1116" y="1748"/>
                  <a:pt x="1129" y="1746"/>
                  <a:pt x="1129" y="1737"/>
                </a:cubicBezTo>
                <a:cubicBezTo>
                  <a:pt x="1129" y="1728"/>
                  <a:pt x="1119" y="1712"/>
                  <a:pt x="1115" y="1702"/>
                </a:cubicBezTo>
                <a:cubicBezTo>
                  <a:pt x="1111" y="1692"/>
                  <a:pt x="1110" y="1681"/>
                  <a:pt x="1102" y="1677"/>
                </a:cubicBezTo>
                <a:cubicBezTo>
                  <a:pt x="1094" y="1673"/>
                  <a:pt x="1078" y="1678"/>
                  <a:pt x="1067" y="1675"/>
                </a:cubicBezTo>
                <a:cubicBezTo>
                  <a:pt x="1056" y="1672"/>
                  <a:pt x="1045" y="1666"/>
                  <a:pt x="1037" y="1659"/>
                </a:cubicBezTo>
                <a:cubicBezTo>
                  <a:pt x="1029" y="1652"/>
                  <a:pt x="1026" y="1643"/>
                  <a:pt x="1021" y="1636"/>
                </a:cubicBezTo>
                <a:cubicBezTo>
                  <a:pt x="1016" y="1629"/>
                  <a:pt x="1007" y="1623"/>
                  <a:pt x="1004" y="1615"/>
                </a:cubicBezTo>
                <a:cubicBezTo>
                  <a:pt x="1001" y="1607"/>
                  <a:pt x="1007" y="1594"/>
                  <a:pt x="1004" y="1590"/>
                </a:cubicBezTo>
                <a:cubicBezTo>
                  <a:pt x="1001" y="1586"/>
                  <a:pt x="993" y="1594"/>
                  <a:pt x="988" y="1593"/>
                </a:cubicBezTo>
                <a:cubicBezTo>
                  <a:pt x="983" y="1592"/>
                  <a:pt x="981" y="1592"/>
                  <a:pt x="976" y="1582"/>
                </a:cubicBezTo>
                <a:cubicBezTo>
                  <a:pt x="971" y="1572"/>
                  <a:pt x="959" y="1541"/>
                  <a:pt x="955" y="1530"/>
                </a:cubicBezTo>
                <a:cubicBezTo>
                  <a:pt x="951" y="1519"/>
                  <a:pt x="951" y="1521"/>
                  <a:pt x="950" y="1515"/>
                </a:cubicBezTo>
                <a:cubicBezTo>
                  <a:pt x="949" y="1509"/>
                  <a:pt x="949" y="1500"/>
                  <a:pt x="947" y="1494"/>
                </a:cubicBezTo>
                <a:cubicBezTo>
                  <a:pt x="945" y="1488"/>
                  <a:pt x="937" y="1482"/>
                  <a:pt x="935" y="1477"/>
                </a:cubicBezTo>
                <a:cubicBezTo>
                  <a:pt x="933" y="1472"/>
                  <a:pt x="936" y="1468"/>
                  <a:pt x="934" y="1462"/>
                </a:cubicBezTo>
                <a:cubicBezTo>
                  <a:pt x="932" y="1456"/>
                  <a:pt x="926" y="1447"/>
                  <a:pt x="923" y="1438"/>
                </a:cubicBezTo>
                <a:cubicBezTo>
                  <a:pt x="920" y="1429"/>
                  <a:pt x="916" y="1420"/>
                  <a:pt x="913" y="1410"/>
                </a:cubicBezTo>
                <a:cubicBezTo>
                  <a:pt x="910" y="1400"/>
                  <a:pt x="907" y="1385"/>
                  <a:pt x="902" y="1377"/>
                </a:cubicBezTo>
                <a:cubicBezTo>
                  <a:pt x="897" y="1369"/>
                  <a:pt x="888" y="1365"/>
                  <a:pt x="883" y="1359"/>
                </a:cubicBezTo>
                <a:cubicBezTo>
                  <a:pt x="878" y="1353"/>
                  <a:pt x="873" y="1346"/>
                  <a:pt x="871" y="1339"/>
                </a:cubicBezTo>
                <a:cubicBezTo>
                  <a:pt x="869" y="1332"/>
                  <a:pt x="872" y="1325"/>
                  <a:pt x="871" y="1320"/>
                </a:cubicBezTo>
                <a:cubicBezTo>
                  <a:pt x="870" y="1315"/>
                  <a:pt x="866" y="1312"/>
                  <a:pt x="863" y="1308"/>
                </a:cubicBezTo>
                <a:cubicBezTo>
                  <a:pt x="860" y="1304"/>
                  <a:pt x="856" y="1301"/>
                  <a:pt x="854" y="1297"/>
                </a:cubicBezTo>
                <a:cubicBezTo>
                  <a:pt x="852" y="1293"/>
                  <a:pt x="853" y="1289"/>
                  <a:pt x="851" y="1285"/>
                </a:cubicBezTo>
                <a:cubicBezTo>
                  <a:pt x="849" y="1281"/>
                  <a:pt x="846" y="1276"/>
                  <a:pt x="844" y="1270"/>
                </a:cubicBezTo>
                <a:cubicBezTo>
                  <a:pt x="842" y="1264"/>
                  <a:pt x="842" y="1257"/>
                  <a:pt x="836" y="1251"/>
                </a:cubicBezTo>
                <a:cubicBezTo>
                  <a:pt x="830" y="1245"/>
                  <a:pt x="815" y="1242"/>
                  <a:pt x="809" y="1236"/>
                </a:cubicBezTo>
                <a:cubicBezTo>
                  <a:pt x="803" y="1230"/>
                  <a:pt x="803" y="1223"/>
                  <a:pt x="800" y="1216"/>
                </a:cubicBezTo>
                <a:cubicBezTo>
                  <a:pt x="797" y="1209"/>
                  <a:pt x="793" y="1203"/>
                  <a:pt x="791" y="1195"/>
                </a:cubicBezTo>
                <a:cubicBezTo>
                  <a:pt x="789" y="1187"/>
                  <a:pt x="791" y="1177"/>
                  <a:pt x="790" y="1170"/>
                </a:cubicBezTo>
                <a:cubicBezTo>
                  <a:pt x="789" y="1163"/>
                  <a:pt x="794" y="1156"/>
                  <a:pt x="787" y="1150"/>
                </a:cubicBezTo>
                <a:cubicBezTo>
                  <a:pt x="780" y="1144"/>
                  <a:pt x="756" y="1138"/>
                  <a:pt x="749" y="1131"/>
                </a:cubicBezTo>
                <a:cubicBezTo>
                  <a:pt x="742" y="1124"/>
                  <a:pt x="748" y="1114"/>
                  <a:pt x="745" y="1108"/>
                </a:cubicBezTo>
                <a:cubicBezTo>
                  <a:pt x="742" y="1102"/>
                  <a:pt x="734" y="1101"/>
                  <a:pt x="733" y="1095"/>
                </a:cubicBezTo>
                <a:cubicBezTo>
                  <a:pt x="732" y="1089"/>
                  <a:pt x="737" y="1082"/>
                  <a:pt x="737" y="1074"/>
                </a:cubicBezTo>
                <a:cubicBezTo>
                  <a:pt x="737" y="1066"/>
                  <a:pt x="736" y="1057"/>
                  <a:pt x="731" y="1045"/>
                </a:cubicBezTo>
                <a:cubicBezTo>
                  <a:pt x="726" y="1033"/>
                  <a:pt x="711" y="1019"/>
                  <a:pt x="707" y="1002"/>
                </a:cubicBezTo>
                <a:cubicBezTo>
                  <a:pt x="703" y="985"/>
                  <a:pt x="708" y="956"/>
                  <a:pt x="706" y="943"/>
                </a:cubicBezTo>
                <a:cubicBezTo>
                  <a:pt x="704" y="930"/>
                  <a:pt x="702" y="927"/>
                  <a:pt x="697" y="921"/>
                </a:cubicBezTo>
                <a:cubicBezTo>
                  <a:pt x="692" y="915"/>
                  <a:pt x="679" y="913"/>
                  <a:pt x="673" y="909"/>
                </a:cubicBezTo>
                <a:cubicBezTo>
                  <a:pt x="667" y="905"/>
                  <a:pt x="663" y="899"/>
                  <a:pt x="659" y="897"/>
                </a:cubicBezTo>
                <a:cubicBezTo>
                  <a:pt x="655" y="895"/>
                  <a:pt x="652" y="895"/>
                  <a:pt x="647" y="895"/>
                </a:cubicBezTo>
                <a:cubicBezTo>
                  <a:pt x="642" y="895"/>
                  <a:pt x="633" y="895"/>
                  <a:pt x="626" y="894"/>
                </a:cubicBezTo>
                <a:cubicBezTo>
                  <a:pt x="619" y="893"/>
                  <a:pt x="606" y="891"/>
                  <a:pt x="602" y="886"/>
                </a:cubicBezTo>
                <a:cubicBezTo>
                  <a:pt x="598" y="881"/>
                  <a:pt x="602" y="869"/>
                  <a:pt x="601" y="861"/>
                </a:cubicBezTo>
                <a:cubicBezTo>
                  <a:pt x="600" y="853"/>
                  <a:pt x="598" y="846"/>
                  <a:pt x="595" y="840"/>
                </a:cubicBezTo>
                <a:cubicBezTo>
                  <a:pt x="592" y="834"/>
                  <a:pt x="585" y="830"/>
                  <a:pt x="584" y="823"/>
                </a:cubicBezTo>
                <a:cubicBezTo>
                  <a:pt x="583" y="816"/>
                  <a:pt x="586" y="805"/>
                  <a:pt x="586" y="798"/>
                </a:cubicBezTo>
                <a:cubicBezTo>
                  <a:pt x="586" y="791"/>
                  <a:pt x="584" y="788"/>
                  <a:pt x="583" y="783"/>
                </a:cubicBezTo>
                <a:cubicBezTo>
                  <a:pt x="582" y="778"/>
                  <a:pt x="580" y="770"/>
                  <a:pt x="578" y="766"/>
                </a:cubicBezTo>
                <a:cubicBezTo>
                  <a:pt x="576" y="762"/>
                  <a:pt x="574" y="761"/>
                  <a:pt x="569" y="757"/>
                </a:cubicBezTo>
                <a:cubicBezTo>
                  <a:pt x="564" y="753"/>
                  <a:pt x="556" y="749"/>
                  <a:pt x="550" y="744"/>
                </a:cubicBezTo>
                <a:cubicBezTo>
                  <a:pt x="544" y="739"/>
                  <a:pt x="537" y="733"/>
                  <a:pt x="536" y="727"/>
                </a:cubicBezTo>
                <a:cubicBezTo>
                  <a:pt x="535" y="721"/>
                  <a:pt x="539" y="714"/>
                  <a:pt x="541" y="709"/>
                </a:cubicBezTo>
                <a:cubicBezTo>
                  <a:pt x="543" y="704"/>
                  <a:pt x="547" y="702"/>
                  <a:pt x="547" y="697"/>
                </a:cubicBezTo>
                <a:cubicBezTo>
                  <a:pt x="547" y="692"/>
                  <a:pt x="541" y="683"/>
                  <a:pt x="538" y="678"/>
                </a:cubicBezTo>
                <a:cubicBezTo>
                  <a:pt x="535" y="673"/>
                  <a:pt x="529" y="671"/>
                  <a:pt x="527" y="667"/>
                </a:cubicBezTo>
                <a:cubicBezTo>
                  <a:pt x="525" y="663"/>
                  <a:pt x="528" y="656"/>
                  <a:pt x="526" y="651"/>
                </a:cubicBezTo>
                <a:cubicBezTo>
                  <a:pt x="524" y="646"/>
                  <a:pt x="516" y="642"/>
                  <a:pt x="512" y="636"/>
                </a:cubicBezTo>
                <a:cubicBezTo>
                  <a:pt x="508" y="630"/>
                  <a:pt x="506" y="619"/>
                  <a:pt x="500" y="613"/>
                </a:cubicBezTo>
                <a:cubicBezTo>
                  <a:pt x="494" y="607"/>
                  <a:pt x="483" y="600"/>
                  <a:pt x="475" y="597"/>
                </a:cubicBezTo>
                <a:cubicBezTo>
                  <a:pt x="467" y="594"/>
                  <a:pt x="461" y="598"/>
                  <a:pt x="454" y="597"/>
                </a:cubicBezTo>
                <a:cubicBezTo>
                  <a:pt x="447" y="596"/>
                  <a:pt x="436" y="592"/>
                  <a:pt x="430" y="589"/>
                </a:cubicBezTo>
                <a:cubicBezTo>
                  <a:pt x="424" y="586"/>
                  <a:pt x="419" y="582"/>
                  <a:pt x="415" y="577"/>
                </a:cubicBezTo>
                <a:cubicBezTo>
                  <a:pt x="411" y="572"/>
                  <a:pt x="410" y="565"/>
                  <a:pt x="407" y="558"/>
                </a:cubicBezTo>
                <a:cubicBezTo>
                  <a:pt x="404" y="551"/>
                  <a:pt x="402" y="542"/>
                  <a:pt x="398" y="537"/>
                </a:cubicBezTo>
                <a:cubicBezTo>
                  <a:pt x="394" y="532"/>
                  <a:pt x="385" y="530"/>
                  <a:pt x="382" y="526"/>
                </a:cubicBezTo>
                <a:cubicBezTo>
                  <a:pt x="379" y="522"/>
                  <a:pt x="380" y="515"/>
                  <a:pt x="379" y="511"/>
                </a:cubicBezTo>
                <a:cubicBezTo>
                  <a:pt x="378" y="507"/>
                  <a:pt x="383" y="509"/>
                  <a:pt x="377" y="499"/>
                </a:cubicBezTo>
                <a:cubicBezTo>
                  <a:pt x="371" y="489"/>
                  <a:pt x="348" y="459"/>
                  <a:pt x="344" y="450"/>
                </a:cubicBezTo>
                <a:cubicBezTo>
                  <a:pt x="340" y="441"/>
                  <a:pt x="351" y="446"/>
                  <a:pt x="352" y="442"/>
                </a:cubicBezTo>
                <a:cubicBezTo>
                  <a:pt x="353" y="438"/>
                  <a:pt x="351" y="432"/>
                  <a:pt x="353" y="426"/>
                </a:cubicBezTo>
                <a:cubicBezTo>
                  <a:pt x="355" y="420"/>
                  <a:pt x="364" y="418"/>
                  <a:pt x="364" y="408"/>
                </a:cubicBezTo>
                <a:cubicBezTo>
                  <a:pt x="364" y="398"/>
                  <a:pt x="351" y="378"/>
                  <a:pt x="350" y="366"/>
                </a:cubicBezTo>
                <a:cubicBezTo>
                  <a:pt x="349" y="354"/>
                  <a:pt x="355" y="344"/>
                  <a:pt x="358" y="334"/>
                </a:cubicBezTo>
                <a:cubicBezTo>
                  <a:pt x="361" y="324"/>
                  <a:pt x="365" y="311"/>
                  <a:pt x="368" y="303"/>
                </a:cubicBezTo>
                <a:cubicBezTo>
                  <a:pt x="371" y="295"/>
                  <a:pt x="379" y="289"/>
                  <a:pt x="379" y="283"/>
                </a:cubicBezTo>
                <a:cubicBezTo>
                  <a:pt x="379" y="277"/>
                  <a:pt x="369" y="268"/>
                  <a:pt x="367" y="264"/>
                </a:cubicBezTo>
                <a:cubicBezTo>
                  <a:pt x="365" y="260"/>
                  <a:pt x="366" y="264"/>
                  <a:pt x="365" y="261"/>
                </a:cubicBezTo>
                <a:cubicBezTo>
                  <a:pt x="364" y="258"/>
                  <a:pt x="363" y="251"/>
                  <a:pt x="362" y="247"/>
                </a:cubicBezTo>
                <a:cubicBezTo>
                  <a:pt x="361" y="243"/>
                  <a:pt x="358" y="239"/>
                  <a:pt x="356" y="234"/>
                </a:cubicBezTo>
                <a:cubicBezTo>
                  <a:pt x="354" y="229"/>
                  <a:pt x="350" y="223"/>
                  <a:pt x="347" y="219"/>
                </a:cubicBezTo>
                <a:cubicBezTo>
                  <a:pt x="344" y="215"/>
                  <a:pt x="340" y="214"/>
                  <a:pt x="337" y="211"/>
                </a:cubicBezTo>
                <a:cubicBezTo>
                  <a:pt x="334" y="208"/>
                  <a:pt x="336" y="201"/>
                  <a:pt x="331" y="201"/>
                </a:cubicBezTo>
                <a:cubicBezTo>
                  <a:pt x="326" y="201"/>
                  <a:pt x="313" y="209"/>
                  <a:pt x="305" y="211"/>
                </a:cubicBezTo>
                <a:cubicBezTo>
                  <a:pt x="297" y="213"/>
                  <a:pt x="288" y="215"/>
                  <a:pt x="284" y="213"/>
                </a:cubicBezTo>
                <a:cubicBezTo>
                  <a:pt x="280" y="211"/>
                  <a:pt x="290" y="202"/>
                  <a:pt x="283" y="196"/>
                </a:cubicBezTo>
                <a:cubicBezTo>
                  <a:pt x="276" y="190"/>
                  <a:pt x="256" y="177"/>
                  <a:pt x="245" y="175"/>
                </a:cubicBezTo>
                <a:cubicBezTo>
                  <a:pt x="231" y="177"/>
                  <a:pt x="229" y="177"/>
                  <a:pt x="218" y="183"/>
                </a:cubicBezTo>
                <a:cubicBezTo>
                  <a:pt x="212" y="191"/>
                  <a:pt x="201" y="206"/>
                  <a:pt x="191" y="208"/>
                </a:cubicBezTo>
                <a:cubicBezTo>
                  <a:pt x="179" y="207"/>
                  <a:pt x="176" y="209"/>
                  <a:pt x="170" y="199"/>
                </a:cubicBezTo>
                <a:cubicBezTo>
                  <a:pt x="172" y="191"/>
                  <a:pt x="171" y="188"/>
                  <a:pt x="178" y="184"/>
                </a:cubicBezTo>
                <a:cubicBezTo>
                  <a:pt x="182" y="178"/>
                  <a:pt x="185" y="172"/>
                  <a:pt x="191" y="168"/>
                </a:cubicBezTo>
                <a:cubicBezTo>
                  <a:pt x="197" y="154"/>
                  <a:pt x="194" y="156"/>
                  <a:pt x="175" y="154"/>
                </a:cubicBezTo>
                <a:cubicBezTo>
                  <a:pt x="176" y="146"/>
                  <a:pt x="174" y="145"/>
                  <a:pt x="167" y="141"/>
                </a:cubicBezTo>
                <a:cubicBezTo>
                  <a:pt x="165" y="131"/>
                  <a:pt x="170" y="120"/>
                  <a:pt x="179" y="115"/>
                </a:cubicBezTo>
                <a:cubicBezTo>
                  <a:pt x="194" y="117"/>
                  <a:pt x="197" y="120"/>
                  <a:pt x="211" y="118"/>
                </a:cubicBezTo>
                <a:cubicBezTo>
                  <a:pt x="208" y="112"/>
                  <a:pt x="210" y="109"/>
                  <a:pt x="217" y="108"/>
                </a:cubicBezTo>
                <a:cubicBezTo>
                  <a:pt x="221" y="105"/>
                  <a:pt x="225" y="102"/>
                  <a:pt x="230" y="100"/>
                </a:cubicBezTo>
                <a:cubicBezTo>
                  <a:pt x="235" y="94"/>
                  <a:pt x="231" y="92"/>
                  <a:pt x="227" y="87"/>
                </a:cubicBezTo>
                <a:cubicBezTo>
                  <a:pt x="227" y="84"/>
                  <a:pt x="227" y="81"/>
                  <a:pt x="226" y="79"/>
                </a:cubicBezTo>
                <a:cubicBezTo>
                  <a:pt x="225" y="78"/>
                  <a:pt x="222" y="80"/>
                  <a:pt x="221" y="78"/>
                </a:cubicBezTo>
                <a:cubicBezTo>
                  <a:pt x="219" y="73"/>
                  <a:pt x="221" y="67"/>
                  <a:pt x="220" y="61"/>
                </a:cubicBezTo>
                <a:cubicBezTo>
                  <a:pt x="220" y="60"/>
                  <a:pt x="219" y="58"/>
                  <a:pt x="218" y="57"/>
                </a:cubicBezTo>
                <a:cubicBezTo>
                  <a:pt x="217" y="50"/>
                  <a:pt x="220" y="50"/>
                  <a:pt x="224" y="45"/>
                </a:cubicBezTo>
                <a:cubicBezTo>
                  <a:pt x="220" y="39"/>
                  <a:pt x="217" y="38"/>
                  <a:pt x="220" y="31"/>
                </a:cubicBezTo>
                <a:cubicBezTo>
                  <a:pt x="219" y="26"/>
                  <a:pt x="217" y="13"/>
                  <a:pt x="214" y="9"/>
                </a:cubicBezTo>
                <a:cubicBezTo>
                  <a:pt x="214" y="9"/>
                  <a:pt x="205" y="4"/>
                  <a:pt x="205" y="3"/>
                </a:cubicBezTo>
                <a:cubicBezTo>
                  <a:pt x="205" y="2"/>
                  <a:pt x="207" y="1"/>
                  <a:pt x="208" y="0"/>
                </a:cubicBezTo>
                <a:close/>
              </a:path>
            </a:pathLst>
          </a:custGeom>
          <a:solidFill>
            <a:srgbClr val="FFFF00">
              <a:alpha val="82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PE"/>
          </a:p>
        </p:txBody>
      </p:sp>
      <p:sp>
        <p:nvSpPr>
          <p:cNvPr id="12348" name="Freeform 60"/>
          <p:cNvSpPr>
            <a:spLocks/>
          </p:cNvSpPr>
          <p:nvPr/>
        </p:nvSpPr>
        <p:spPr bwMode="auto">
          <a:xfrm>
            <a:off x="5824091" y="1008063"/>
            <a:ext cx="3351212" cy="4840287"/>
          </a:xfrm>
          <a:custGeom>
            <a:avLst/>
            <a:gdLst/>
            <a:ahLst/>
            <a:cxnLst>
              <a:cxn ang="0">
                <a:pos x="113" y="963"/>
              </a:cxn>
              <a:cxn ang="0">
                <a:pos x="179" y="852"/>
              </a:cxn>
              <a:cxn ang="0">
                <a:pos x="222" y="739"/>
              </a:cxn>
              <a:cxn ang="0">
                <a:pos x="278" y="649"/>
              </a:cxn>
              <a:cxn ang="0">
                <a:pos x="408" y="558"/>
              </a:cxn>
              <a:cxn ang="0">
                <a:pos x="591" y="490"/>
              </a:cxn>
              <a:cxn ang="0">
                <a:pos x="677" y="423"/>
              </a:cxn>
              <a:cxn ang="0">
                <a:pos x="845" y="162"/>
              </a:cxn>
              <a:cxn ang="0">
                <a:pos x="777" y="19"/>
              </a:cxn>
              <a:cxn ang="0">
                <a:pos x="951" y="67"/>
              </a:cxn>
              <a:cxn ang="0">
                <a:pos x="1035" y="166"/>
              </a:cxn>
              <a:cxn ang="0">
                <a:pos x="1163" y="244"/>
              </a:cxn>
              <a:cxn ang="0">
                <a:pos x="1241" y="345"/>
              </a:cxn>
              <a:cxn ang="0">
                <a:pos x="1287" y="457"/>
              </a:cxn>
              <a:cxn ang="0">
                <a:pos x="1397" y="468"/>
              </a:cxn>
              <a:cxn ang="0">
                <a:pos x="1551" y="427"/>
              </a:cxn>
              <a:cxn ang="0">
                <a:pos x="1650" y="453"/>
              </a:cxn>
              <a:cxn ang="0">
                <a:pos x="1739" y="457"/>
              </a:cxn>
              <a:cxn ang="0">
                <a:pos x="1824" y="513"/>
              </a:cxn>
              <a:cxn ang="0">
                <a:pos x="1746" y="705"/>
              </a:cxn>
              <a:cxn ang="0">
                <a:pos x="1863" y="804"/>
              </a:cxn>
              <a:cxn ang="0">
                <a:pos x="1805" y="811"/>
              </a:cxn>
              <a:cxn ang="0">
                <a:pos x="1589" y="856"/>
              </a:cxn>
              <a:cxn ang="0">
                <a:pos x="1352" y="982"/>
              </a:cxn>
              <a:cxn ang="0">
                <a:pos x="1241" y="1158"/>
              </a:cxn>
              <a:cxn ang="0">
                <a:pos x="1137" y="1339"/>
              </a:cxn>
              <a:cxn ang="0">
                <a:pos x="1097" y="1452"/>
              </a:cxn>
              <a:cxn ang="0">
                <a:pos x="1163" y="1585"/>
              </a:cxn>
              <a:cxn ang="0">
                <a:pos x="1277" y="1783"/>
              </a:cxn>
              <a:cxn ang="0">
                <a:pos x="1380" y="1846"/>
              </a:cxn>
              <a:cxn ang="0">
                <a:pos x="1436" y="1926"/>
              </a:cxn>
              <a:cxn ang="0">
                <a:pos x="1695" y="1884"/>
              </a:cxn>
              <a:cxn ang="0">
                <a:pos x="1740" y="1915"/>
              </a:cxn>
              <a:cxn ang="0">
                <a:pos x="1848" y="2145"/>
              </a:cxn>
              <a:cxn ang="0">
                <a:pos x="2085" y="2469"/>
              </a:cxn>
              <a:cxn ang="0">
                <a:pos x="2049" y="2632"/>
              </a:cxn>
              <a:cxn ang="0">
                <a:pos x="1997" y="2604"/>
              </a:cxn>
              <a:cxn ang="0">
                <a:pos x="1974" y="2476"/>
              </a:cxn>
              <a:cxn ang="0">
                <a:pos x="1778" y="2550"/>
              </a:cxn>
              <a:cxn ang="0">
                <a:pos x="1649" y="2583"/>
              </a:cxn>
              <a:cxn ang="0">
                <a:pos x="1685" y="2710"/>
              </a:cxn>
              <a:cxn ang="0">
                <a:pos x="1661" y="2835"/>
              </a:cxn>
              <a:cxn ang="0">
                <a:pos x="1656" y="2979"/>
              </a:cxn>
              <a:cxn ang="0">
                <a:pos x="1551" y="3003"/>
              </a:cxn>
              <a:cxn ang="0">
                <a:pos x="1415" y="2917"/>
              </a:cxn>
              <a:cxn ang="0">
                <a:pos x="1194" y="2845"/>
              </a:cxn>
              <a:cxn ang="0">
                <a:pos x="1008" y="2820"/>
              </a:cxn>
              <a:cxn ang="0">
                <a:pos x="879" y="2580"/>
              </a:cxn>
              <a:cxn ang="0">
                <a:pos x="800" y="2488"/>
              </a:cxn>
              <a:cxn ang="0">
                <a:pos x="704" y="2326"/>
              </a:cxn>
              <a:cxn ang="0">
                <a:pos x="600" y="2136"/>
              </a:cxn>
              <a:cxn ang="0">
                <a:pos x="512" y="1932"/>
              </a:cxn>
              <a:cxn ang="0">
                <a:pos x="416" y="1795"/>
              </a:cxn>
              <a:cxn ang="0">
                <a:pos x="359" y="1591"/>
              </a:cxn>
              <a:cxn ang="0">
                <a:pos x="237" y="1435"/>
              </a:cxn>
              <a:cxn ang="0">
                <a:pos x="146" y="1270"/>
              </a:cxn>
              <a:cxn ang="0">
                <a:pos x="11" y="1135"/>
              </a:cxn>
              <a:cxn ang="0">
                <a:pos x="5" y="1021"/>
              </a:cxn>
            </a:cxnLst>
            <a:rect l="0" t="0" r="r" b="b"/>
            <a:pathLst>
              <a:path w="2111" h="3049">
                <a:moveTo>
                  <a:pt x="34" y="958"/>
                </a:moveTo>
                <a:cubicBezTo>
                  <a:pt x="33" y="948"/>
                  <a:pt x="28" y="938"/>
                  <a:pt x="38" y="934"/>
                </a:cubicBezTo>
                <a:cubicBezTo>
                  <a:pt x="42" y="940"/>
                  <a:pt x="44" y="947"/>
                  <a:pt x="50" y="951"/>
                </a:cubicBezTo>
                <a:cubicBezTo>
                  <a:pt x="54" y="957"/>
                  <a:pt x="52" y="960"/>
                  <a:pt x="59" y="961"/>
                </a:cubicBezTo>
                <a:cubicBezTo>
                  <a:pt x="69" y="969"/>
                  <a:pt x="74" y="966"/>
                  <a:pt x="89" y="967"/>
                </a:cubicBezTo>
                <a:cubicBezTo>
                  <a:pt x="94" y="970"/>
                  <a:pt x="98" y="972"/>
                  <a:pt x="104" y="973"/>
                </a:cubicBezTo>
                <a:cubicBezTo>
                  <a:pt x="120" y="971"/>
                  <a:pt x="108" y="972"/>
                  <a:pt x="113" y="963"/>
                </a:cubicBezTo>
                <a:cubicBezTo>
                  <a:pt x="114" y="956"/>
                  <a:pt x="121" y="955"/>
                  <a:pt x="128" y="954"/>
                </a:cubicBezTo>
                <a:cubicBezTo>
                  <a:pt x="134" y="951"/>
                  <a:pt x="136" y="949"/>
                  <a:pt x="129" y="946"/>
                </a:cubicBezTo>
                <a:cubicBezTo>
                  <a:pt x="132" y="940"/>
                  <a:pt x="131" y="937"/>
                  <a:pt x="125" y="934"/>
                </a:cubicBezTo>
                <a:cubicBezTo>
                  <a:pt x="129" y="912"/>
                  <a:pt x="145" y="905"/>
                  <a:pt x="165" y="901"/>
                </a:cubicBezTo>
                <a:cubicBezTo>
                  <a:pt x="169" y="896"/>
                  <a:pt x="173" y="895"/>
                  <a:pt x="179" y="892"/>
                </a:cubicBezTo>
                <a:cubicBezTo>
                  <a:pt x="173" y="880"/>
                  <a:pt x="178" y="870"/>
                  <a:pt x="188" y="864"/>
                </a:cubicBezTo>
                <a:cubicBezTo>
                  <a:pt x="186" y="858"/>
                  <a:pt x="183" y="857"/>
                  <a:pt x="179" y="852"/>
                </a:cubicBezTo>
                <a:cubicBezTo>
                  <a:pt x="180" y="835"/>
                  <a:pt x="179" y="836"/>
                  <a:pt x="185" y="825"/>
                </a:cubicBezTo>
                <a:cubicBezTo>
                  <a:pt x="185" y="823"/>
                  <a:pt x="185" y="821"/>
                  <a:pt x="186" y="819"/>
                </a:cubicBezTo>
                <a:cubicBezTo>
                  <a:pt x="187" y="817"/>
                  <a:pt x="190" y="818"/>
                  <a:pt x="191" y="816"/>
                </a:cubicBezTo>
                <a:cubicBezTo>
                  <a:pt x="196" y="802"/>
                  <a:pt x="190" y="802"/>
                  <a:pt x="198" y="792"/>
                </a:cubicBezTo>
                <a:cubicBezTo>
                  <a:pt x="187" y="784"/>
                  <a:pt x="191" y="773"/>
                  <a:pt x="203" y="771"/>
                </a:cubicBezTo>
                <a:cubicBezTo>
                  <a:pt x="204" y="764"/>
                  <a:pt x="208" y="764"/>
                  <a:pt x="212" y="759"/>
                </a:cubicBezTo>
                <a:cubicBezTo>
                  <a:pt x="213" y="750"/>
                  <a:pt x="214" y="743"/>
                  <a:pt x="222" y="739"/>
                </a:cubicBezTo>
                <a:cubicBezTo>
                  <a:pt x="226" y="734"/>
                  <a:pt x="234" y="734"/>
                  <a:pt x="225" y="730"/>
                </a:cubicBezTo>
                <a:cubicBezTo>
                  <a:pt x="226" y="717"/>
                  <a:pt x="225" y="701"/>
                  <a:pt x="230" y="688"/>
                </a:cubicBezTo>
                <a:cubicBezTo>
                  <a:pt x="232" y="679"/>
                  <a:pt x="231" y="664"/>
                  <a:pt x="239" y="661"/>
                </a:cubicBezTo>
                <a:cubicBezTo>
                  <a:pt x="248" y="663"/>
                  <a:pt x="255" y="661"/>
                  <a:pt x="260" y="669"/>
                </a:cubicBezTo>
                <a:cubicBezTo>
                  <a:pt x="262" y="680"/>
                  <a:pt x="266" y="678"/>
                  <a:pt x="276" y="676"/>
                </a:cubicBezTo>
                <a:cubicBezTo>
                  <a:pt x="280" y="668"/>
                  <a:pt x="272" y="660"/>
                  <a:pt x="267" y="654"/>
                </a:cubicBezTo>
                <a:cubicBezTo>
                  <a:pt x="271" y="652"/>
                  <a:pt x="276" y="652"/>
                  <a:pt x="278" y="649"/>
                </a:cubicBezTo>
                <a:cubicBezTo>
                  <a:pt x="284" y="641"/>
                  <a:pt x="277" y="635"/>
                  <a:pt x="291" y="633"/>
                </a:cubicBezTo>
                <a:cubicBezTo>
                  <a:pt x="298" y="630"/>
                  <a:pt x="300" y="624"/>
                  <a:pt x="305" y="618"/>
                </a:cubicBezTo>
                <a:cubicBezTo>
                  <a:pt x="311" y="590"/>
                  <a:pt x="325" y="585"/>
                  <a:pt x="350" y="583"/>
                </a:cubicBezTo>
                <a:cubicBezTo>
                  <a:pt x="353" y="581"/>
                  <a:pt x="357" y="581"/>
                  <a:pt x="359" y="579"/>
                </a:cubicBezTo>
                <a:cubicBezTo>
                  <a:pt x="364" y="574"/>
                  <a:pt x="359" y="572"/>
                  <a:pt x="371" y="570"/>
                </a:cubicBezTo>
                <a:cubicBezTo>
                  <a:pt x="378" y="567"/>
                  <a:pt x="386" y="565"/>
                  <a:pt x="393" y="564"/>
                </a:cubicBezTo>
                <a:cubicBezTo>
                  <a:pt x="399" y="562"/>
                  <a:pt x="402" y="559"/>
                  <a:pt x="408" y="558"/>
                </a:cubicBezTo>
                <a:cubicBezTo>
                  <a:pt x="416" y="555"/>
                  <a:pt x="420" y="550"/>
                  <a:pt x="429" y="549"/>
                </a:cubicBezTo>
                <a:cubicBezTo>
                  <a:pt x="434" y="547"/>
                  <a:pt x="437" y="544"/>
                  <a:pt x="443" y="543"/>
                </a:cubicBezTo>
                <a:cubicBezTo>
                  <a:pt x="450" y="539"/>
                  <a:pt x="459" y="538"/>
                  <a:pt x="467" y="537"/>
                </a:cubicBezTo>
                <a:cubicBezTo>
                  <a:pt x="476" y="534"/>
                  <a:pt x="486" y="532"/>
                  <a:pt x="495" y="531"/>
                </a:cubicBezTo>
                <a:cubicBezTo>
                  <a:pt x="500" y="529"/>
                  <a:pt x="503" y="526"/>
                  <a:pt x="509" y="525"/>
                </a:cubicBezTo>
                <a:cubicBezTo>
                  <a:pt x="514" y="516"/>
                  <a:pt x="529" y="518"/>
                  <a:pt x="539" y="516"/>
                </a:cubicBezTo>
                <a:cubicBezTo>
                  <a:pt x="574" y="498"/>
                  <a:pt x="570" y="495"/>
                  <a:pt x="591" y="490"/>
                </a:cubicBezTo>
                <a:cubicBezTo>
                  <a:pt x="572" y="493"/>
                  <a:pt x="594" y="505"/>
                  <a:pt x="605" y="483"/>
                </a:cubicBezTo>
                <a:cubicBezTo>
                  <a:pt x="608" y="468"/>
                  <a:pt x="608" y="491"/>
                  <a:pt x="608" y="492"/>
                </a:cubicBezTo>
                <a:cubicBezTo>
                  <a:pt x="609" y="490"/>
                  <a:pt x="613" y="472"/>
                  <a:pt x="615" y="469"/>
                </a:cubicBezTo>
                <a:cubicBezTo>
                  <a:pt x="617" y="466"/>
                  <a:pt x="616" y="472"/>
                  <a:pt x="618" y="471"/>
                </a:cubicBezTo>
                <a:cubicBezTo>
                  <a:pt x="623" y="472"/>
                  <a:pt x="628" y="465"/>
                  <a:pt x="630" y="462"/>
                </a:cubicBezTo>
                <a:cubicBezTo>
                  <a:pt x="633" y="447"/>
                  <a:pt x="642" y="444"/>
                  <a:pt x="657" y="441"/>
                </a:cubicBezTo>
                <a:cubicBezTo>
                  <a:pt x="665" y="438"/>
                  <a:pt x="670" y="424"/>
                  <a:pt x="677" y="423"/>
                </a:cubicBezTo>
                <a:cubicBezTo>
                  <a:pt x="683" y="419"/>
                  <a:pt x="776" y="302"/>
                  <a:pt x="782" y="301"/>
                </a:cubicBezTo>
                <a:cubicBezTo>
                  <a:pt x="801" y="278"/>
                  <a:pt x="781" y="300"/>
                  <a:pt x="788" y="280"/>
                </a:cubicBezTo>
                <a:cubicBezTo>
                  <a:pt x="793" y="265"/>
                  <a:pt x="805" y="225"/>
                  <a:pt x="810" y="208"/>
                </a:cubicBezTo>
                <a:cubicBezTo>
                  <a:pt x="815" y="191"/>
                  <a:pt x="814" y="183"/>
                  <a:pt x="818" y="180"/>
                </a:cubicBezTo>
                <a:cubicBezTo>
                  <a:pt x="822" y="177"/>
                  <a:pt x="829" y="190"/>
                  <a:pt x="833" y="189"/>
                </a:cubicBezTo>
                <a:cubicBezTo>
                  <a:pt x="837" y="188"/>
                  <a:pt x="838" y="178"/>
                  <a:pt x="840" y="174"/>
                </a:cubicBezTo>
                <a:cubicBezTo>
                  <a:pt x="842" y="170"/>
                  <a:pt x="845" y="168"/>
                  <a:pt x="845" y="162"/>
                </a:cubicBezTo>
                <a:cubicBezTo>
                  <a:pt x="845" y="156"/>
                  <a:pt x="837" y="145"/>
                  <a:pt x="837" y="136"/>
                </a:cubicBezTo>
                <a:cubicBezTo>
                  <a:pt x="837" y="127"/>
                  <a:pt x="851" y="117"/>
                  <a:pt x="848" y="108"/>
                </a:cubicBezTo>
                <a:cubicBezTo>
                  <a:pt x="845" y="99"/>
                  <a:pt x="826" y="92"/>
                  <a:pt x="819" y="84"/>
                </a:cubicBezTo>
                <a:cubicBezTo>
                  <a:pt x="812" y="76"/>
                  <a:pt x="807" y="66"/>
                  <a:pt x="803" y="57"/>
                </a:cubicBezTo>
                <a:cubicBezTo>
                  <a:pt x="799" y="48"/>
                  <a:pt x="797" y="35"/>
                  <a:pt x="792" y="31"/>
                </a:cubicBezTo>
                <a:cubicBezTo>
                  <a:pt x="787" y="27"/>
                  <a:pt x="776" y="33"/>
                  <a:pt x="773" y="31"/>
                </a:cubicBezTo>
                <a:cubicBezTo>
                  <a:pt x="770" y="29"/>
                  <a:pt x="772" y="21"/>
                  <a:pt x="777" y="19"/>
                </a:cubicBezTo>
                <a:cubicBezTo>
                  <a:pt x="782" y="17"/>
                  <a:pt x="796" y="18"/>
                  <a:pt x="806" y="19"/>
                </a:cubicBezTo>
                <a:cubicBezTo>
                  <a:pt x="816" y="20"/>
                  <a:pt x="831" y="30"/>
                  <a:pt x="840" y="27"/>
                </a:cubicBezTo>
                <a:cubicBezTo>
                  <a:pt x="849" y="24"/>
                  <a:pt x="850" y="0"/>
                  <a:pt x="858" y="1"/>
                </a:cubicBezTo>
                <a:cubicBezTo>
                  <a:pt x="866" y="2"/>
                  <a:pt x="881" y="23"/>
                  <a:pt x="891" y="31"/>
                </a:cubicBezTo>
                <a:cubicBezTo>
                  <a:pt x="901" y="39"/>
                  <a:pt x="910" y="48"/>
                  <a:pt x="917" y="49"/>
                </a:cubicBezTo>
                <a:cubicBezTo>
                  <a:pt x="924" y="50"/>
                  <a:pt x="927" y="37"/>
                  <a:pt x="933" y="40"/>
                </a:cubicBezTo>
                <a:cubicBezTo>
                  <a:pt x="939" y="43"/>
                  <a:pt x="945" y="62"/>
                  <a:pt x="951" y="67"/>
                </a:cubicBezTo>
                <a:cubicBezTo>
                  <a:pt x="957" y="72"/>
                  <a:pt x="963" y="65"/>
                  <a:pt x="969" y="69"/>
                </a:cubicBezTo>
                <a:cubicBezTo>
                  <a:pt x="975" y="73"/>
                  <a:pt x="984" y="89"/>
                  <a:pt x="990" y="94"/>
                </a:cubicBezTo>
                <a:cubicBezTo>
                  <a:pt x="996" y="99"/>
                  <a:pt x="1002" y="95"/>
                  <a:pt x="1007" y="100"/>
                </a:cubicBezTo>
                <a:cubicBezTo>
                  <a:pt x="1012" y="105"/>
                  <a:pt x="1019" y="121"/>
                  <a:pt x="1019" y="127"/>
                </a:cubicBezTo>
                <a:cubicBezTo>
                  <a:pt x="1019" y="133"/>
                  <a:pt x="1008" y="135"/>
                  <a:pt x="1008" y="139"/>
                </a:cubicBezTo>
                <a:cubicBezTo>
                  <a:pt x="1008" y="143"/>
                  <a:pt x="1018" y="146"/>
                  <a:pt x="1022" y="150"/>
                </a:cubicBezTo>
                <a:cubicBezTo>
                  <a:pt x="1026" y="154"/>
                  <a:pt x="1032" y="159"/>
                  <a:pt x="1035" y="166"/>
                </a:cubicBezTo>
                <a:cubicBezTo>
                  <a:pt x="1038" y="173"/>
                  <a:pt x="1038" y="189"/>
                  <a:pt x="1043" y="195"/>
                </a:cubicBezTo>
                <a:cubicBezTo>
                  <a:pt x="1048" y="201"/>
                  <a:pt x="1062" y="200"/>
                  <a:pt x="1068" y="201"/>
                </a:cubicBezTo>
                <a:cubicBezTo>
                  <a:pt x="1074" y="202"/>
                  <a:pt x="1077" y="196"/>
                  <a:pt x="1082" y="199"/>
                </a:cubicBezTo>
                <a:cubicBezTo>
                  <a:pt x="1087" y="202"/>
                  <a:pt x="1095" y="214"/>
                  <a:pt x="1100" y="219"/>
                </a:cubicBezTo>
                <a:cubicBezTo>
                  <a:pt x="1105" y="224"/>
                  <a:pt x="1104" y="227"/>
                  <a:pt x="1110" y="231"/>
                </a:cubicBezTo>
                <a:cubicBezTo>
                  <a:pt x="1116" y="235"/>
                  <a:pt x="1130" y="239"/>
                  <a:pt x="1139" y="241"/>
                </a:cubicBezTo>
                <a:cubicBezTo>
                  <a:pt x="1148" y="243"/>
                  <a:pt x="1158" y="239"/>
                  <a:pt x="1163" y="244"/>
                </a:cubicBezTo>
                <a:cubicBezTo>
                  <a:pt x="1168" y="249"/>
                  <a:pt x="1167" y="265"/>
                  <a:pt x="1170" y="274"/>
                </a:cubicBezTo>
                <a:cubicBezTo>
                  <a:pt x="1173" y="283"/>
                  <a:pt x="1180" y="291"/>
                  <a:pt x="1182" y="298"/>
                </a:cubicBezTo>
                <a:cubicBezTo>
                  <a:pt x="1184" y="305"/>
                  <a:pt x="1182" y="313"/>
                  <a:pt x="1181" y="318"/>
                </a:cubicBezTo>
                <a:cubicBezTo>
                  <a:pt x="1180" y="323"/>
                  <a:pt x="1176" y="324"/>
                  <a:pt x="1178" y="328"/>
                </a:cubicBezTo>
                <a:cubicBezTo>
                  <a:pt x="1180" y="332"/>
                  <a:pt x="1189" y="337"/>
                  <a:pt x="1194" y="340"/>
                </a:cubicBezTo>
                <a:cubicBezTo>
                  <a:pt x="1199" y="343"/>
                  <a:pt x="1203" y="345"/>
                  <a:pt x="1211" y="346"/>
                </a:cubicBezTo>
                <a:cubicBezTo>
                  <a:pt x="1219" y="347"/>
                  <a:pt x="1234" y="343"/>
                  <a:pt x="1241" y="345"/>
                </a:cubicBezTo>
                <a:cubicBezTo>
                  <a:pt x="1248" y="347"/>
                  <a:pt x="1250" y="354"/>
                  <a:pt x="1253" y="360"/>
                </a:cubicBezTo>
                <a:cubicBezTo>
                  <a:pt x="1256" y="366"/>
                  <a:pt x="1258" y="375"/>
                  <a:pt x="1259" y="382"/>
                </a:cubicBezTo>
                <a:cubicBezTo>
                  <a:pt x="1260" y="389"/>
                  <a:pt x="1259" y="394"/>
                  <a:pt x="1260" y="400"/>
                </a:cubicBezTo>
                <a:cubicBezTo>
                  <a:pt x="1261" y="406"/>
                  <a:pt x="1264" y="410"/>
                  <a:pt x="1263" y="417"/>
                </a:cubicBezTo>
                <a:cubicBezTo>
                  <a:pt x="1262" y="424"/>
                  <a:pt x="1253" y="436"/>
                  <a:pt x="1254" y="441"/>
                </a:cubicBezTo>
                <a:cubicBezTo>
                  <a:pt x="1255" y="446"/>
                  <a:pt x="1263" y="447"/>
                  <a:pt x="1268" y="450"/>
                </a:cubicBezTo>
                <a:cubicBezTo>
                  <a:pt x="1273" y="453"/>
                  <a:pt x="1281" y="452"/>
                  <a:pt x="1287" y="457"/>
                </a:cubicBezTo>
                <a:cubicBezTo>
                  <a:pt x="1293" y="462"/>
                  <a:pt x="1297" y="478"/>
                  <a:pt x="1301" y="481"/>
                </a:cubicBezTo>
                <a:cubicBezTo>
                  <a:pt x="1305" y="484"/>
                  <a:pt x="1306" y="476"/>
                  <a:pt x="1310" y="474"/>
                </a:cubicBezTo>
                <a:cubicBezTo>
                  <a:pt x="1314" y="472"/>
                  <a:pt x="1321" y="468"/>
                  <a:pt x="1328" y="468"/>
                </a:cubicBezTo>
                <a:cubicBezTo>
                  <a:pt x="1335" y="468"/>
                  <a:pt x="1347" y="476"/>
                  <a:pt x="1352" y="475"/>
                </a:cubicBezTo>
                <a:cubicBezTo>
                  <a:pt x="1357" y="474"/>
                  <a:pt x="1354" y="460"/>
                  <a:pt x="1358" y="459"/>
                </a:cubicBezTo>
                <a:cubicBezTo>
                  <a:pt x="1362" y="458"/>
                  <a:pt x="1371" y="470"/>
                  <a:pt x="1377" y="471"/>
                </a:cubicBezTo>
                <a:cubicBezTo>
                  <a:pt x="1383" y="472"/>
                  <a:pt x="1392" y="465"/>
                  <a:pt x="1397" y="468"/>
                </a:cubicBezTo>
                <a:cubicBezTo>
                  <a:pt x="1402" y="471"/>
                  <a:pt x="1402" y="485"/>
                  <a:pt x="1407" y="486"/>
                </a:cubicBezTo>
                <a:cubicBezTo>
                  <a:pt x="1412" y="487"/>
                  <a:pt x="1419" y="477"/>
                  <a:pt x="1430" y="472"/>
                </a:cubicBezTo>
                <a:cubicBezTo>
                  <a:pt x="1441" y="467"/>
                  <a:pt x="1461" y="459"/>
                  <a:pt x="1472" y="456"/>
                </a:cubicBezTo>
                <a:cubicBezTo>
                  <a:pt x="1483" y="453"/>
                  <a:pt x="1488" y="461"/>
                  <a:pt x="1496" y="456"/>
                </a:cubicBezTo>
                <a:cubicBezTo>
                  <a:pt x="1504" y="451"/>
                  <a:pt x="1512" y="433"/>
                  <a:pt x="1518" y="427"/>
                </a:cubicBezTo>
                <a:cubicBezTo>
                  <a:pt x="1524" y="421"/>
                  <a:pt x="1527" y="421"/>
                  <a:pt x="1532" y="421"/>
                </a:cubicBezTo>
                <a:cubicBezTo>
                  <a:pt x="1537" y="421"/>
                  <a:pt x="1545" y="425"/>
                  <a:pt x="1551" y="427"/>
                </a:cubicBezTo>
                <a:cubicBezTo>
                  <a:pt x="1557" y="429"/>
                  <a:pt x="1563" y="434"/>
                  <a:pt x="1569" y="436"/>
                </a:cubicBezTo>
                <a:cubicBezTo>
                  <a:pt x="1575" y="438"/>
                  <a:pt x="1582" y="439"/>
                  <a:pt x="1587" y="442"/>
                </a:cubicBezTo>
                <a:cubicBezTo>
                  <a:pt x="1592" y="445"/>
                  <a:pt x="1595" y="450"/>
                  <a:pt x="1599" y="453"/>
                </a:cubicBezTo>
                <a:cubicBezTo>
                  <a:pt x="1603" y="456"/>
                  <a:pt x="1606" y="459"/>
                  <a:pt x="1610" y="459"/>
                </a:cubicBezTo>
                <a:cubicBezTo>
                  <a:pt x="1614" y="459"/>
                  <a:pt x="1620" y="453"/>
                  <a:pt x="1625" y="454"/>
                </a:cubicBezTo>
                <a:cubicBezTo>
                  <a:pt x="1630" y="455"/>
                  <a:pt x="1636" y="462"/>
                  <a:pt x="1640" y="462"/>
                </a:cubicBezTo>
                <a:cubicBezTo>
                  <a:pt x="1644" y="462"/>
                  <a:pt x="1647" y="457"/>
                  <a:pt x="1650" y="453"/>
                </a:cubicBezTo>
                <a:cubicBezTo>
                  <a:pt x="1653" y="449"/>
                  <a:pt x="1652" y="442"/>
                  <a:pt x="1656" y="441"/>
                </a:cubicBezTo>
                <a:cubicBezTo>
                  <a:pt x="1660" y="440"/>
                  <a:pt x="1669" y="449"/>
                  <a:pt x="1673" y="447"/>
                </a:cubicBezTo>
                <a:cubicBezTo>
                  <a:pt x="1677" y="445"/>
                  <a:pt x="1675" y="431"/>
                  <a:pt x="1679" y="429"/>
                </a:cubicBezTo>
                <a:cubicBezTo>
                  <a:pt x="1683" y="427"/>
                  <a:pt x="1691" y="437"/>
                  <a:pt x="1695" y="438"/>
                </a:cubicBezTo>
                <a:cubicBezTo>
                  <a:pt x="1699" y="439"/>
                  <a:pt x="1700" y="430"/>
                  <a:pt x="1703" y="432"/>
                </a:cubicBezTo>
                <a:cubicBezTo>
                  <a:pt x="1706" y="434"/>
                  <a:pt x="1709" y="443"/>
                  <a:pt x="1715" y="447"/>
                </a:cubicBezTo>
                <a:cubicBezTo>
                  <a:pt x="1721" y="451"/>
                  <a:pt x="1734" y="454"/>
                  <a:pt x="1739" y="457"/>
                </a:cubicBezTo>
                <a:cubicBezTo>
                  <a:pt x="1744" y="460"/>
                  <a:pt x="1738" y="463"/>
                  <a:pt x="1743" y="466"/>
                </a:cubicBezTo>
                <a:cubicBezTo>
                  <a:pt x="1748" y="469"/>
                  <a:pt x="1761" y="476"/>
                  <a:pt x="1767" y="478"/>
                </a:cubicBezTo>
                <a:cubicBezTo>
                  <a:pt x="1773" y="480"/>
                  <a:pt x="1774" y="478"/>
                  <a:pt x="1779" y="480"/>
                </a:cubicBezTo>
                <a:cubicBezTo>
                  <a:pt x="1784" y="482"/>
                  <a:pt x="1792" y="489"/>
                  <a:pt x="1797" y="490"/>
                </a:cubicBezTo>
                <a:cubicBezTo>
                  <a:pt x="1802" y="491"/>
                  <a:pt x="1806" y="486"/>
                  <a:pt x="1809" y="487"/>
                </a:cubicBezTo>
                <a:cubicBezTo>
                  <a:pt x="1812" y="488"/>
                  <a:pt x="1814" y="492"/>
                  <a:pt x="1817" y="496"/>
                </a:cubicBezTo>
                <a:cubicBezTo>
                  <a:pt x="1820" y="500"/>
                  <a:pt x="1820" y="510"/>
                  <a:pt x="1824" y="513"/>
                </a:cubicBezTo>
                <a:cubicBezTo>
                  <a:pt x="1828" y="516"/>
                  <a:pt x="1836" y="514"/>
                  <a:pt x="1839" y="516"/>
                </a:cubicBezTo>
                <a:cubicBezTo>
                  <a:pt x="1842" y="518"/>
                  <a:pt x="1842" y="526"/>
                  <a:pt x="1845" y="526"/>
                </a:cubicBezTo>
                <a:cubicBezTo>
                  <a:pt x="1848" y="526"/>
                  <a:pt x="1855" y="512"/>
                  <a:pt x="1856" y="514"/>
                </a:cubicBezTo>
                <a:cubicBezTo>
                  <a:pt x="1857" y="516"/>
                  <a:pt x="1858" y="529"/>
                  <a:pt x="1854" y="538"/>
                </a:cubicBezTo>
                <a:cubicBezTo>
                  <a:pt x="1850" y="547"/>
                  <a:pt x="1844" y="553"/>
                  <a:pt x="1833" y="570"/>
                </a:cubicBezTo>
                <a:cubicBezTo>
                  <a:pt x="1822" y="587"/>
                  <a:pt x="1801" y="618"/>
                  <a:pt x="1787" y="640"/>
                </a:cubicBezTo>
                <a:cubicBezTo>
                  <a:pt x="1773" y="662"/>
                  <a:pt x="1757" y="689"/>
                  <a:pt x="1746" y="705"/>
                </a:cubicBezTo>
                <a:cubicBezTo>
                  <a:pt x="1735" y="721"/>
                  <a:pt x="1724" y="733"/>
                  <a:pt x="1724" y="738"/>
                </a:cubicBezTo>
                <a:cubicBezTo>
                  <a:pt x="1724" y="743"/>
                  <a:pt x="1738" y="737"/>
                  <a:pt x="1748" y="738"/>
                </a:cubicBezTo>
                <a:cubicBezTo>
                  <a:pt x="1758" y="739"/>
                  <a:pt x="1774" y="744"/>
                  <a:pt x="1784" y="744"/>
                </a:cubicBezTo>
                <a:cubicBezTo>
                  <a:pt x="1794" y="744"/>
                  <a:pt x="1804" y="735"/>
                  <a:pt x="1811" y="739"/>
                </a:cubicBezTo>
                <a:cubicBezTo>
                  <a:pt x="1818" y="743"/>
                  <a:pt x="1826" y="759"/>
                  <a:pt x="1830" y="766"/>
                </a:cubicBezTo>
                <a:cubicBezTo>
                  <a:pt x="1834" y="773"/>
                  <a:pt x="1830" y="777"/>
                  <a:pt x="1835" y="783"/>
                </a:cubicBezTo>
                <a:cubicBezTo>
                  <a:pt x="1840" y="789"/>
                  <a:pt x="1855" y="797"/>
                  <a:pt x="1863" y="804"/>
                </a:cubicBezTo>
                <a:cubicBezTo>
                  <a:pt x="1871" y="811"/>
                  <a:pt x="1881" y="817"/>
                  <a:pt x="1883" y="822"/>
                </a:cubicBezTo>
                <a:cubicBezTo>
                  <a:pt x="1885" y="827"/>
                  <a:pt x="1880" y="834"/>
                  <a:pt x="1877" y="838"/>
                </a:cubicBezTo>
                <a:cubicBezTo>
                  <a:pt x="1874" y="842"/>
                  <a:pt x="1868" y="849"/>
                  <a:pt x="1863" y="847"/>
                </a:cubicBezTo>
                <a:cubicBezTo>
                  <a:pt x="1858" y="845"/>
                  <a:pt x="1853" y="826"/>
                  <a:pt x="1848" y="826"/>
                </a:cubicBezTo>
                <a:cubicBezTo>
                  <a:pt x="1843" y="826"/>
                  <a:pt x="1838" y="847"/>
                  <a:pt x="1832" y="847"/>
                </a:cubicBezTo>
                <a:cubicBezTo>
                  <a:pt x="1826" y="847"/>
                  <a:pt x="1813" y="834"/>
                  <a:pt x="1809" y="828"/>
                </a:cubicBezTo>
                <a:cubicBezTo>
                  <a:pt x="1805" y="822"/>
                  <a:pt x="1810" y="814"/>
                  <a:pt x="1805" y="811"/>
                </a:cubicBezTo>
                <a:cubicBezTo>
                  <a:pt x="1800" y="808"/>
                  <a:pt x="1787" y="808"/>
                  <a:pt x="1779" y="808"/>
                </a:cubicBezTo>
                <a:cubicBezTo>
                  <a:pt x="1771" y="808"/>
                  <a:pt x="1763" y="813"/>
                  <a:pt x="1757" y="813"/>
                </a:cubicBezTo>
                <a:cubicBezTo>
                  <a:pt x="1751" y="813"/>
                  <a:pt x="1747" y="809"/>
                  <a:pt x="1740" y="810"/>
                </a:cubicBezTo>
                <a:cubicBezTo>
                  <a:pt x="1733" y="811"/>
                  <a:pt x="1722" y="815"/>
                  <a:pt x="1713" y="820"/>
                </a:cubicBezTo>
                <a:cubicBezTo>
                  <a:pt x="1704" y="825"/>
                  <a:pt x="1697" y="837"/>
                  <a:pt x="1685" y="843"/>
                </a:cubicBezTo>
                <a:cubicBezTo>
                  <a:pt x="1673" y="849"/>
                  <a:pt x="1656" y="856"/>
                  <a:pt x="1640" y="858"/>
                </a:cubicBezTo>
                <a:cubicBezTo>
                  <a:pt x="1624" y="860"/>
                  <a:pt x="1602" y="853"/>
                  <a:pt x="1589" y="856"/>
                </a:cubicBezTo>
                <a:cubicBezTo>
                  <a:pt x="1576" y="859"/>
                  <a:pt x="1569" y="875"/>
                  <a:pt x="1560" y="877"/>
                </a:cubicBezTo>
                <a:cubicBezTo>
                  <a:pt x="1551" y="879"/>
                  <a:pt x="1545" y="869"/>
                  <a:pt x="1532" y="871"/>
                </a:cubicBezTo>
                <a:cubicBezTo>
                  <a:pt x="1519" y="873"/>
                  <a:pt x="1498" y="881"/>
                  <a:pt x="1484" y="888"/>
                </a:cubicBezTo>
                <a:cubicBezTo>
                  <a:pt x="1470" y="895"/>
                  <a:pt x="1463" y="908"/>
                  <a:pt x="1449" y="916"/>
                </a:cubicBezTo>
                <a:cubicBezTo>
                  <a:pt x="1435" y="924"/>
                  <a:pt x="1414" y="929"/>
                  <a:pt x="1400" y="937"/>
                </a:cubicBezTo>
                <a:cubicBezTo>
                  <a:pt x="1386" y="945"/>
                  <a:pt x="1372" y="957"/>
                  <a:pt x="1364" y="964"/>
                </a:cubicBezTo>
                <a:cubicBezTo>
                  <a:pt x="1356" y="971"/>
                  <a:pt x="1357" y="979"/>
                  <a:pt x="1352" y="982"/>
                </a:cubicBezTo>
                <a:cubicBezTo>
                  <a:pt x="1347" y="985"/>
                  <a:pt x="1339" y="979"/>
                  <a:pt x="1331" y="982"/>
                </a:cubicBezTo>
                <a:cubicBezTo>
                  <a:pt x="1323" y="985"/>
                  <a:pt x="1309" y="992"/>
                  <a:pt x="1305" y="999"/>
                </a:cubicBezTo>
                <a:cubicBezTo>
                  <a:pt x="1301" y="1006"/>
                  <a:pt x="1307" y="1019"/>
                  <a:pt x="1304" y="1027"/>
                </a:cubicBezTo>
                <a:cubicBezTo>
                  <a:pt x="1301" y="1035"/>
                  <a:pt x="1292" y="1034"/>
                  <a:pt x="1289" y="1045"/>
                </a:cubicBezTo>
                <a:cubicBezTo>
                  <a:pt x="1286" y="1056"/>
                  <a:pt x="1287" y="1080"/>
                  <a:pt x="1284" y="1093"/>
                </a:cubicBezTo>
                <a:cubicBezTo>
                  <a:pt x="1281" y="1106"/>
                  <a:pt x="1275" y="1111"/>
                  <a:pt x="1268" y="1122"/>
                </a:cubicBezTo>
                <a:cubicBezTo>
                  <a:pt x="1261" y="1133"/>
                  <a:pt x="1247" y="1147"/>
                  <a:pt x="1241" y="1158"/>
                </a:cubicBezTo>
                <a:cubicBezTo>
                  <a:pt x="1235" y="1169"/>
                  <a:pt x="1232" y="1182"/>
                  <a:pt x="1232" y="1191"/>
                </a:cubicBezTo>
                <a:cubicBezTo>
                  <a:pt x="1232" y="1200"/>
                  <a:pt x="1241" y="1201"/>
                  <a:pt x="1244" y="1213"/>
                </a:cubicBezTo>
                <a:cubicBezTo>
                  <a:pt x="1247" y="1225"/>
                  <a:pt x="1255" y="1252"/>
                  <a:pt x="1251" y="1263"/>
                </a:cubicBezTo>
                <a:cubicBezTo>
                  <a:pt x="1247" y="1274"/>
                  <a:pt x="1228" y="1276"/>
                  <a:pt x="1218" y="1281"/>
                </a:cubicBezTo>
                <a:cubicBezTo>
                  <a:pt x="1208" y="1286"/>
                  <a:pt x="1202" y="1292"/>
                  <a:pt x="1193" y="1296"/>
                </a:cubicBezTo>
                <a:cubicBezTo>
                  <a:pt x="1184" y="1300"/>
                  <a:pt x="1169" y="1298"/>
                  <a:pt x="1160" y="1305"/>
                </a:cubicBezTo>
                <a:cubicBezTo>
                  <a:pt x="1151" y="1312"/>
                  <a:pt x="1142" y="1331"/>
                  <a:pt x="1137" y="1339"/>
                </a:cubicBezTo>
                <a:cubicBezTo>
                  <a:pt x="1132" y="1347"/>
                  <a:pt x="1131" y="1350"/>
                  <a:pt x="1131" y="1354"/>
                </a:cubicBezTo>
                <a:cubicBezTo>
                  <a:pt x="1131" y="1358"/>
                  <a:pt x="1137" y="1361"/>
                  <a:pt x="1134" y="1366"/>
                </a:cubicBezTo>
                <a:cubicBezTo>
                  <a:pt x="1131" y="1371"/>
                  <a:pt x="1111" y="1373"/>
                  <a:pt x="1110" y="1383"/>
                </a:cubicBezTo>
                <a:cubicBezTo>
                  <a:pt x="1109" y="1393"/>
                  <a:pt x="1129" y="1422"/>
                  <a:pt x="1128" y="1429"/>
                </a:cubicBezTo>
                <a:cubicBezTo>
                  <a:pt x="1127" y="1436"/>
                  <a:pt x="1110" y="1427"/>
                  <a:pt x="1103" y="1428"/>
                </a:cubicBezTo>
                <a:cubicBezTo>
                  <a:pt x="1096" y="1429"/>
                  <a:pt x="1089" y="1428"/>
                  <a:pt x="1088" y="1432"/>
                </a:cubicBezTo>
                <a:cubicBezTo>
                  <a:pt x="1087" y="1436"/>
                  <a:pt x="1097" y="1447"/>
                  <a:pt x="1097" y="1452"/>
                </a:cubicBezTo>
                <a:cubicBezTo>
                  <a:pt x="1097" y="1457"/>
                  <a:pt x="1089" y="1457"/>
                  <a:pt x="1089" y="1462"/>
                </a:cubicBezTo>
                <a:cubicBezTo>
                  <a:pt x="1089" y="1467"/>
                  <a:pt x="1092" y="1475"/>
                  <a:pt x="1095" y="1480"/>
                </a:cubicBezTo>
                <a:cubicBezTo>
                  <a:pt x="1098" y="1485"/>
                  <a:pt x="1101" y="1487"/>
                  <a:pt x="1107" y="1491"/>
                </a:cubicBezTo>
                <a:cubicBezTo>
                  <a:pt x="1113" y="1495"/>
                  <a:pt x="1125" y="1501"/>
                  <a:pt x="1131" y="1506"/>
                </a:cubicBezTo>
                <a:cubicBezTo>
                  <a:pt x="1137" y="1511"/>
                  <a:pt x="1142" y="1512"/>
                  <a:pt x="1143" y="1518"/>
                </a:cubicBezTo>
                <a:cubicBezTo>
                  <a:pt x="1144" y="1524"/>
                  <a:pt x="1137" y="1534"/>
                  <a:pt x="1140" y="1545"/>
                </a:cubicBezTo>
                <a:cubicBezTo>
                  <a:pt x="1143" y="1556"/>
                  <a:pt x="1156" y="1571"/>
                  <a:pt x="1163" y="1585"/>
                </a:cubicBezTo>
                <a:cubicBezTo>
                  <a:pt x="1170" y="1599"/>
                  <a:pt x="1177" y="1621"/>
                  <a:pt x="1185" y="1632"/>
                </a:cubicBezTo>
                <a:cubicBezTo>
                  <a:pt x="1193" y="1643"/>
                  <a:pt x="1207" y="1643"/>
                  <a:pt x="1212" y="1651"/>
                </a:cubicBezTo>
                <a:cubicBezTo>
                  <a:pt x="1217" y="1659"/>
                  <a:pt x="1208" y="1670"/>
                  <a:pt x="1214" y="1677"/>
                </a:cubicBezTo>
                <a:cubicBezTo>
                  <a:pt x="1220" y="1684"/>
                  <a:pt x="1238" y="1684"/>
                  <a:pt x="1247" y="1693"/>
                </a:cubicBezTo>
                <a:cubicBezTo>
                  <a:pt x="1256" y="1702"/>
                  <a:pt x="1261" y="1721"/>
                  <a:pt x="1269" y="1731"/>
                </a:cubicBezTo>
                <a:cubicBezTo>
                  <a:pt x="1277" y="1741"/>
                  <a:pt x="1295" y="1746"/>
                  <a:pt x="1296" y="1755"/>
                </a:cubicBezTo>
                <a:cubicBezTo>
                  <a:pt x="1297" y="1764"/>
                  <a:pt x="1283" y="1773"/>
                  <a:pt x="1277" y="1783"/>
                </a:cubicBezTo>
                <a:cubicBezTo>
                  <a:pt x="1271" y="1793"/>
                  <a:pt x="1265" y="1806"/>
                  <a:pt x="1259" y="1812"/>
                </a:cubicBezTo>
                <a:cubicBezTo>
                  <a:pt x="1253" y="1818"/>
                  <a:pt x="1242" y="1816"/>
                  <a:pt x="1239" y="1819"/>
                </a:cubicBezTo>
                <a:cubicBezTo>
                  <a:pt x="1236" y="1822"/>
                  <a:pt x="1233" y="1828"/>
                  <a:pt x="1239" y="1830"/>
                </a:cubicBezTo>
                <a:cubicBezTo>
                  <a:pt x="1245" y="1832"/>
                  <a:pt x="1259" y="1831"/>
                  <a:pt x="1274" y="1831"/>
                </a:cubicBezTo>
                <a:cubicBezTo>
                  <a:pt x="1289" y="1831"/>
                  <a:pt x="1317" y="1829"/>
                  <a:pt x="1331" y="1831"/>
                </a:cubicBezTo>
                <a:cubicBezTo>
                  <a:pt x="1345" y="1833"/>
                  <a:pt x="1348" y="1838"/>
                  <a:pt x="1356" y="1840"/>
                </a:cubicBezTo>
                <a:cubicBezTo>
                  <a:pt x="1364" y="1842"/>
                  <a:pt x="1373" y="1845"/>
                  <a:pt x="1380" y="1846"/>
                </a:cubicBezTo>
                <a:cubicBezTo>
                  <a:pt x="1387" y="1847"/>
                  <a:pt x="1395" y="1846"/>
                  <a:pt x="1400" y="1848"/>
                </a:cubicBezTo>
                <a:cubicBezTo>
                  <a:pt x="1405" y="1850"/>
                  <a:pt x="1406" y="1852"/>
                  <a:pt x="1410" y="1858"/>
                </a:cubicBezTo>
                <a:cubicBezTo>
                  <a:pt x="1414" y="1864"/>
                  <a:pt x="1421" y="1876"/>
                  <a:pt x="1422" y="1882"/>
                </a:cubicBezTo>
                <a:cubicBezTo>
                  <a:pt x="1423" y="1888"/>
                  <a:pt x="1414" y="1893"/>
                  <a:pt x="1416" y="1897"/>
                </a:cubicBezTo>
                <a:cubicBezTo>
                  <a:pt x="1418" y="1901"/>
                  <a:pt x="1432" y="1905"/>
                  <a:pt x="1436" y="1909"/>
                </a:cubicBezTo>
                <a:cubicBezTo>
                  <a:pt x="1440" y="1913"/>
                  <a:pt x="1440" y="1918"/>
                  <a:pt x="1440" y="1921"/>
                </a:cubicBezTo>
                <a:cubicBezTo>
                  <a:pt x="1440" y="1924"/>
                  <a:pt x="1437" y="1922"/>
                  <a:pt x="1436" y="1926"/>
                </a:cubicBezTo>
                <a:cubicBezTo>
                  <a:pt x="1435" y="1930"/>
                  <a:pt x="1436" y="1941"/>
                  <a:pt x="1436" y="1944"/>
                </a:cubicBezTo>
                <a:cubicBezTo>
                  <a:pt x="1436" y="1947"/>
                  <a:pt x="1413" y="1946"/>
                  <a:pt x="1437" y="1947"/>
                </a:cubicBezTo>
                <a:cubicBezTo>
                  <a:pt x="1461" y="1948"/>
                  <a:pt x="1553" y="1947"/>
                  <a:pt x="1581" y="1948"/>
                </a:cubicBezTo>
                <a:cubicBezTo>
                  <a:pt x="1609" y="1949"/>
                  <a:pt x="1595" y="1958"/>
                  <a:pt x="1605" y="1953"/>
                </a:cubicBezTo>
                <a:cubicBezTo>
                  <a:pt x="1615" y="1948"/>
                  <a:pt x="1627" y="1929"/>
                  <a:pt x="1640" y="1920"/>
                </a:cubicBezTo>
                <a:cubicBezTo>
                  <a:pt x="1653" y="1911"/>
                  <a:pt x="1674" y="1906"/>
                  <a:pt x="1683" y="1900"/>
                </a:cubicBezTo>
                <a:cubicBezTo>
                  <a:pt x="1692" y="1894"/>
                  <a:pt x="1689" y="1889"/>
                  <a:pt x="1695" y="1884"/>
                </a:cubicBezTo>
                <a:cubicBezTo>
                  <a:pt x="1701" y="1879"/>
                  <a:pt x="1709" y="1876"/>
                  <a:pt x="1716" y="1870"/>
                </a:cubicBezTo>
                <a:cubicBezTo>
                  <a:pt x="1723" y="1864"/>
                  <a:pt x="1733" y="1853"/>
                  <a:pt x="1740" y="1848"/>
                </a:cubicBezTo>
                <a:cubicBezTo>
                  <a:pt x="1747" y="1843"/>
                  <a:pt x="1758" y="1838"/>
                  <a:pt x="1761" y="1839"/>
                </a:cubicBezTo>
                <a:cubicBezTo>
                  <a:pt x="1764" y="1840"/>
                  <a:pt x="1760" y="1849"/>
                  <a:pt x="1758" y="1854"/>
                </a:cubicBezTo>
                <a:cubicBezTo>
                  <a:pt x="1756" y="1859"/>
                  <a:pt x="1747" y="1859"/>
                  <a:pt x="1746" y="1867"/>
                </a:cubicBezTo>
                <a:cubicBezTo>
                  <a:pt x="1745" y="1875"/>
                  <a:pt x="1755" y="1892"/>
                  <a:pt x="1754" y="1900"/>
                </a:cubicBezTo>
                <a:cubicBezTo>
                  <a:pt x="1753" y="1908"/>
                  <a:pt x="1743" y="1887"/>
                  <a:pt x="1740" y="1915"/>
                </a:cubicBezTo>
                <a:cubicBezTo>
                  <a:pt x="1737" y="1943"/>
                  <a:pt x="1734" y="2030"/>
                  <a:pt x="1734" y="2067"/>
                </a:cubicBezTo>
                <a:cubicBezTo>
                  <a:pt x="1734" y="2104"/>
                  <a:pt x="1734" y="2124"/>
                  <a:pt x="1737" y="2136"/>
                </a:cubicBezTo>
                <a:cubicBezTo>
                  <a:pt x="1740" y="2148"/>
                  <a:pt x="1749" y="2137"/>
                  <a:pt x="1752" y="2137"/>
                </a:cubicBezTo>
                <a:cubicBezTo>
                  <a:pt x="1755" y="2137"/>
                  <a:pt x="1749" y="2134"/>
                  <a:pt x="1754" y="2137"/>
                </a:cubicBezTo>
                <a:cubicBezTo>
                  <a:pt x="1759" y="2140"/>
                  <a:pt x="1770" y="2152"/>
                  <a:pt x="1781" y="2155"/>
                </a:cubicBezTo>
                <a:cubicBezTo>
                  <a:pt x="1792" y="2158"/>
                  <a:pt x="1807" y="2160"/>
                  <a:pt x="1818" y="2158"/>
                </a:cubicBezTo>
                <a:cubicBezTo>
                  <a:pt x="1829" y="2156"/>
                  <a:pt x="1839" y="2150"/>
                  <a:pt x="1848" y="2145"/>
                </a:cubicBezTo>
                <a:cubicBezTo>
                  <a:pt x="1857" y="2140"/>
                  <a:pt x="1865" y="2131"/>
                  <a:pt x="1875" y="2130"/>
                </a:cubicBezTo>
                <a:cubicBezTo>
                  <a:pt x="1885" y="2129"/>
                  <a:pt x="1899" y="2140"/>
                  <a:pt x="1908" y="2142"/>
                </a:cubicBezTo>
                <a:cubicBezTo>
                  <a:pt x="1917" y="2144"/>
                  <a:pt x="1923" y="2140"/>
                  <a:pt x="1929" y="2142"/>
                </a:cubicBezTo>
                <a:cubicBezTo>
                  <a:pt x="1935" y="2144"/>
                  <a:pt x="1930" y="2132"/>
                  <a:pt x="1946" y="2155"/>
                </a:cubicBezTo>
                <a:cubicBezTo>
                  <a:pt x="1962" y="2178"/>
                  <a:pt x="1997" y="2232"/>
                  <a:pt x="2025" y="2281"/>
                </a:cubicBezTo>
                <a:lnTo>
                  <a:pt x="2111" y="2448"/>
                </a:lnTo>
                <a:lnTo>
                  <a:pt x="2085" y="2469"/>
                </a:lnTo>
                <a:lnTo>
                  <a:pt x="2090" y="2482"/>
                </a:lnTo>
                <a:lnTo>
                  <a:pt x="2070" y="2502"/>
                </a:lnTo>
                <a:lnTo>
                  <a:pt x="2070" y="2518"/>
                </a:lnTo>
                <a:lnTo>
                  <a:pt x="2061" y="2566"/>
                </a:lnTo>
                <a:lnTo>
                  <a:pt x="2060" y="2593"/>
                </a:lnTo>
                <a:lnTo>
                  <a:pt x="2055" y="2610"/>
                </a:lnTo>
                <a:lnTo>
                  <a:pt x="2049" y="2632"/>
                </a:lnTo>
                <a:lnTo>
                  <a:pt x="2045" y="2650"/>
                </a:lnTo>
                <a:lnTo>
                  <a:pt x="2030" y="2667"/>
                </a:lnTo>
                <a:lnTo>
                  <a:pt x="2039" y="2694"/>
                </a:lnTo>
                <a:lnTo>
                  <a:pt x="2022" y="2682"/>
                </a:lnTo>
                <a:lnTo>
                  <a:pt x="2012" y="2667"/>
                </a:lnTo>
                <a:lnTo>
                  <a:pt x="2003" y="2643"/>
                </a:lnTo>
                <a:lnTo>
                  <a:pt x="1997" y="2604"/>
                </a:lnTo>
                <a:lnTo>
                  <a:pt x="2009" y="2559"/>
                </a:lnTo>
                <a:lnTo>
                  <a:pt x="2001" y="2514"/>
                </a:lnTo>
                <a:lnTo>
                  <a:pt x="2018" y="2514"/>
                </a:lnTo>
                <a:lnTo>
                  <a:pt x="2025" y="2488"/>
                </a:lnTo>
                <a:lnTo>
                  <a:pt x="2040" y="2476"/>
                </a:lnTo>
                <a:lnTo>
                  <a:pt x="2021" y="2458"/>
                </a:lnTo>
                <a:lnTo>
                  <a:pt x="1974" y="2476"/>
                </a:lnTo>
                <a:lnTo>
                  <a:pt x="1938" y="2488"/>
                </a:lnTo>
                <a:lnTo>
                  <a:pt x="1904" y="2500"/>
                </a:lnTo>
                <a:lnTo>
                  <a:pt x="1886" y="2509"/>
                </a:lnTo>
                <a:lnTo>
                  <a:pt x="1872" y="2500"/>
                </a:lnTo>
                <a:lnTo>
                  <a:pt x="1844" y="2527"/>
                </a:lnTo>
                <a:lnTo>
                  <a:pt x="1808" y="2529"/>
                </a:lnTo>
                <a:lnTo>
                  <a:pt x="1778" y="2550"/>
                </a:lnTo>
                <a:lnTo>
                  <a:pt x="1758" y="2541"/>
                </a:lnTo>
                <a:lnTo>
                  <a:pt x="1742" y="2554"/>
                </a:lnTo>
                <a:lnTo>
                  <a:pt x="1724" y="2548"/>
                </a:lnTo>
                <a:lnTo>
                  <a:pt x="1706" y="2553"/>
                </a:lnTo>
                <a:lnTo>
                  <a:pt x="1679" y="2548"/>
                </a:lnTo>
                <a:lnTo>
                  <a:pt x="1664" y="2563"/>
                </a:lnTo>
                <a:lnTo>
                  <a:pt x="1649" y="2583"/>
                </a:lnTo>
                <a:lnTo>
                  <a:pt x="1634" y="2593"/>
                </a:lnTo>
                <a:lnTo>
                  <a:pt x="1617" y="2614"/>
                </a:lnTo>
                <a:lnTo>
                  <a:pt x="1623" y="2640"/>
                </a:lnTo>
                <a:lnTo>
                  <a:pt x="1640" y="2658"/>
                </a:lnTo>
                <a:lnTo>
                  <a:pt x="1646" y="2682"/>
                </a:lnTo>
                <a:cubicBezTo>
                  <a:pt x="1650" y="2691"/>
                  <a:pt x="1667" y="2688"/>
                  <a:pt x="1671" y="2697"/>
                </a:cubicBezTo>
                <a:cubicBezTo>
                  <a:pt x="1677" y="2702"/>
                  <a:pt x="1684" y="2704"/>
                  <a:pt x="1685" y="2710"/>
                </a:cubicBezTo>
                <a:cubicBezTo>
                  <a:pt x="1686" y="2716"/>
                  <a:pt x="1679" y="2727"/>
                  <a:pt x="1679" y="2733"/>
                </a:cubicBezTo>
                <a:cubicBezTo>
                  <a:pt x="1679" y="2739"/>
                  <a:pt x="1687" y="2740"/>
                  <a:pt x="1686" y="2746"/>
                </a:cubicBezTo>
                <a:cubicBezTo>
                  <a:pt x="1685" y="2752"/>
                  <a:pt x="1677" y="2764"/>
                  <a:pt x="1674" y="2770"/>
                </a:cubicBezTo>
                <a:cubicBezTo>
                  <a:pt x="1671" y="2776"/>
                  <a:pt x="1673" y="2780"/>
                  <a:pt x="1670" y="2785"/>
                </a:cubicBezTo>
                <a:cubicBezTo>
                  <a:pt x="1667" y="2790"/>
                  <a:pt x="1662" y="2794"/>
                  <a:pt x="1658" y="2799"/>
                </a:cubicBezTo>
                <a:cubicBezTo>
                  <a:pt x="1654" y="2804"/>
                  <a:pt x="1647" y="2812"/>
                  <a:pt x="1647" y="2818"/>
                </a:cubicBezTo>
                <a:cubicBezTo>
                  <a:pt x="1647" y="2824"/>
                  <a:pt x="1664" y="2829"/>
                  <a:pt x="1661" y="2835"/>
                </a:cubicBezTo>
                <a:cubicBezTo>
                  <a:pt x="1658" y="2841"/>
                  <a:pt x="1635" y="2850"/>
                  <a:pt x="1631" y="2857"/>
                </a:cubicBezTo>
                <a:cubicBezTo>
                  <a:pt x="1627" y="2864"/>
                  <a:pt x="1634" y="2870"/>
                  <a:pt x="1638" y="2874"/>
                </a:cubicBezTo>
                <a:cubicBezTo>
                  <a:pt x="1642" y="2878"/>
                  <a:pt x="1654" y="2877"/>
                  <a:pt x="1656" y="2880"/>
                </a:cubicBezTo>
                <a:cubicBezTo>
                  <a:pt x="1658" y="2883"/>
                  <a:pt x="1651" y="2890"/>
                  <a:pt x="1650" y="2895"/>
                </a:cubicBezTo>
                <a:cubicBezTo>
                  <a:pt x="1649" y="2900"/>
                  <a:pt x="1649" y="2904"/>
                  <a:pt x="1649" y="2913"/>
                </a:cubicBezTo>
                <a:cubicBezTo>
                  <a:pt x="1649" y="2922"/>
                  <a:pt x="1651" y="2941"/>
                  <a:pt x="1652" y="2952"/>
                </a:cubicBezTo>
                <a:cubicBezTo>
                  <a:pt x="1653" y="2963"/>
                  <a:pt x="1659" y="2974"/>
                  <a:pt x="1656" y="2979"/>
                </a:cubicBezTo>
                <a:cubicBezTo>
                  <a:pt x="1653" y="2984"/>
                  <a:pt x="1637" y="2985"/>
                  <a:pt x="1631" y="2980"/>
                </a:cubicBezTo>
                <a:cubicBezTo>
                  <a:pt x="1625" y="2975"/>
                  <a:pt x="1626" y="2954"/>
                  <a:pt x="1623" y="2949"/>
                </a:cubicBezTo>
                <a:cubicBezTo>
                  <a:pt x="1620" y="2944"/>
                  <a:pt x="1618" y="2947"/>
                  <a:pt x="1613" y="2949"/>
                </a:cubicBezTo>
                <a:cubicBezTo>
                  <a:pt x="1608" y="2951"/>
                  <a:pt x="1596" y="2960"/>
                  <a:pt x="1590" y="2959"/>
                </a:cubicBezTo>
                <a:cubicBezTo>
                  <a:pt x="1584" y="2958"/>
                  <a:pt x="1581" y="2942"/>
                  <a:pt x="1577" y="2941"/>
                </a:cubicBezTo>
                <a:cubicBezTo>
                  <a:pt x="1573" y="2940"/>
                  <a:pt x="1567" y="2943"/>
                  <a:pt x="1563" y="2953"/>
                </a:cubicBezTo>
                <a:cubicBezTo>
                  <a:pt x="1559" y="2963"/>
                  <a:pt x="1557" y="2987"/>
                  <a:pt x="1551" y="3003"/>
                </a:cubicBezTo>
                <a:cubicBezTo>
                  <a:pt x="1545" y="3019"/>
                  <a:pt x="1535" y="3049"/>
                  <a:pt x="1524" y="3048"/>
                </a:cubicBezTo>
                <a:cubicBezTo>
                  <a:pt x="1513" y="3047"/>
                  <a:pt x="1489" y="3014"/>
                  <a:pt x="1485" y="3000"/>
                </a:cubicBezTo>
                <a:cubicBezTo>
                  <a:pt x="1481" y="2986"/>
                  <a:pt x="1497" y="2972"/>
                  <a:pt x="1497" y="2964"/>
                </a:cubicBezTo>
                <a:cubicBezTo>
                  <a:pt x="1497" y="2956"/>
                  <a:pt x="1491" y="2954"/>
                  <a:pt x="1485" y="2952"/>
                </a:cubicBezTo>
                <a:cubicBezTo>
                  <a:pt x="1479" y="2950"/>
                  <a:pt x="1463" y="2952"/>
                  <a:pt x="1458" y="2949"/>
                </a:cubicBezTo>
                <a:cubicBezTo>
                  <a:pt x="1453" y="2946"/>
                  <a:pt x="1461" y="2939"/>
                  <a:pt x="1454" y="2934"/>
                </a:cubicBezTo>
                <a:cubicBezTo>
                  <a:pt x="1447" y="2929"/>
                  <a:pt x="1427" y="2925"/>
                  <a:pt x="1415" y="2917"/>
                </a:cubicBezTo>
                <a:cubicBezTo>
                  <a:pt x="1403" y="2909"/>
                  <a:pt x="1391" y="2892"/>
                  <a:pt x="1380" y="2884"/>
                </a:cubicBezTo>
                <a:cubicBezTo>
                  <a:pt x="1369" y="2876"/>
                  <a:pt x="1356" y="2875"/>
                  <a:pt x="1347" y="2871"/>
                </a:cubicBezTo>
                <a:cubicBezTo>
                  <a:pt x="1338" y="2867"/>
                  <a:pt x="1334" y="2860"/>
                  <a:pt x="1328" y="2860"/>
                </a:cubicBezTo>
                <a:cubicBezTo>
                  <a:pt x="1322" y="2860"/>
                  <a:pt x="1321" y="2874"/>
                  <a:pt x="1310" y="2874"/>
                </a:cubicBezTo>
                <a:cubicBezTo>
                  <a:pt x="1299" y="2874"/>
                  <a:pt x="1271" y="2859"/>
                  <a:pt x="1259" y="2860"/>
                </a:cubicBezTo>
                <a:cubicBezTo>
                  <a:pt x="1247" y="2861"/>
                  <a:pt x="1246" y="2882"/>
                  <a:pt x="1235" y="2880"/>
                </a:cubicBezTo>
                <a:cubicBezTo>
                  <a:pt x="1224" y="2878"/>
                  <a:pt x="1206" y="2849"/>
                  <a:pt x="1194" y="2845"/>
                </a:cubicBezTo>
                <a:cubicBezTo>
                  <a:pt x="1182" y="2841"/>
                  <a:pt x="1173" y="2852"/>
                  <a:pt x="1161" y="2857"/>
                </a:cubicBezTo>
                <a:cubicBezTo>
                  <a:pt x="1149" y="2862"/>
                  <a:pt x="1130" y="2878"/>
                  <a:pt x="1124" y="2877"/>
                </a:cubicBezTo>
                <a:cubicBezTo>
                  <a:pt x="1118" y="2876"/>
                  <a:pt x="1131" y="2858"/>
                  <a:pt x="1127" y="2853"/>
                </a:cubicBezTo>
                <a:cubicBezTo>
                  <a:pt x="1123" y="2848"/>
                  <a:pt x="1107" y="2851"/>
                  <a:pt x="1097" y="2847"/>
                </a:cubicBezTo>
                <a:cubicBezTo>
                  <a:pt x="1087" y="2843"/>
                  <a:pt x="1073" y="2836"/>
                  <a:pt x="1067" y="2827"/>
                </a:cubicBezTo>
                <a:cubicBezTo>
                  <a:pt x="1061" y="2818"/>
                  <a:pt x="1068" y="2791"/>
                  <a:pt x="1058" y="2790"/>
                </a:cubicBezTo>
                <a:cubicBezTo>
                  <a:pt x="1048" y="2789"/>
                  <a:pt x="1019" y="2820"/>
                  <a:pt x="1008" y="2820"/>
                </a:cubicBezTo>
                <a:cubicBezTo>
                  <a:pt x="997" y="2820"/>
                  <a:pt x="997" y="2796"/>
                  <a:pt x="989" y="2790"/>
                </a:cubicBezTo>
                <a:cubicBezTo>
                  <a:pt x="981" y="2784"/>
                  <a:pt x="964" y="2798"/>
                  <a:pt x="957" y="2781"/>
                </a:cubicBezTo>
                <a:cubicBezTo>
                  <a:pt x="950" y="2764"/>
                  <a:pt x="952" y="2706"/>
                  <a:pt x="944" y="2689"/>
                </a:cubicBezTo>
                <a:cubicBezTo>
                  <a:pt x="936" y="2672"/>
                  <a:pt x="917" y="2690"/>
                  <a:pt x="908" y="2680"/>
                </a:cubicBezTo>
                <a:cubicBezTo>
                  <a:pt x="899" y="2670"/>
                  <a:pt x="895" y="2647"/>
                  <a:pt x="888" y="2631"/>
                </a:cubicBezTo>
                <a:cubicBezTo>
                  <a:pt x="881" y="2615"/>
                  <a:pt x="869" y="2595"/>
                  <a:pt x="867" y="2586"/>
                </a:cubicBezTo>
                <a:cubicBezTo>
                  <a:pt x="865" y="2577"/>
                  <a:pt x="879" y="2585"/>
                  <a:pt x="879" y="2580"/>
                </a:cubicBezTo>
                <a:cubicBezTo>
                  <a:pt x="879" y="2575"/>
                  <a:pt x="865" y="2561"/>
                  <a:pt x="867" y="2556"/>
                </a:cubicBezTo>
                <a:cubicBezTo>
                  <a:pt x="869" y="2551"/>
                  <a:pt x="889" y="2553"/>
                  <a:pt x="890" y="2548"/>
                </a:cubicBezTo>
                <a:cubicBezTo>
                  <a:pt x="891" y="2543"/>
                  <a:pt x="877" y="2530"/>
                  <a:pt x="870" y="2526"/>
                </a:cubicBezTo>
                <a:cubicBezTo>
                  <a:pt x="863" y="2522"/>
                  <a:pt x="851" y="2525"/>
                  <a:pt x="845" y="2523"/>
                </a:cubicBezTo>
                <a:cubicBezTo>
                  <a:pt x="839" y="2521"/>
                  <a:pt x="839" y="2514"/>
                  <a:pt x="833" y="2511"/>
                </a:cubicBezTo>
                <a:cubicBezTo>
                  <a:pt x="827" y="2508"/>
                  <a:pt x="814" y="2510"/>
                  <a:pt x="809" y="2506"/>
                </a:cubicBezTo>
                <a:cubicBezTo>
                  <a:pt x="804" y="2502"/>
                  <a:pt x="805" y="2499"/>
                  <a:pt x="800" y="2488"/>
                </a:cubicBezTo>
                <a:cubicBezTo>
                  <a:pt x="795" y="2477"/>
                  <a:pt x="783" y="2456"/>
                  <a:pt x="780" y="2442"/>
                </a:cubicBezTo>
                <a:cubicBezTo>
                  <a:pt x="777" y="2428"/>
                  <a:pt x="780" y="2414"/>
                  <a:pt x="782" y="2406"/>
                </a:cubicBezTo>
                <a:cubicBezTo>
                  <a:pt x="784" y="2398"/>
                  <a:pt x="791" y="2397"/>
                  <a:pt x="791" y="2392"/>
                </a:cubicBezTo>
                <a:cubicBezTo>
                  <a:pt x="791" y="2387"/>
                  <a:pt x="791" y="2383"/>
                  <a:pt x="785" y="2376"/>
                </a:cubicBezTo>
                <a:cubicBezTo>
                  <a:pt x="779" y="2369"/>
                  <a:pt x="768" y="2354"/>
                  <a:pt x="758" y="2349"/>
                </a:cubicBezTo>
                <a:cubicBezTo>
                  <a:pt x="748" y="2344"/>
                  <a:pt x="734" y="2350"/>
                  <a:pt x="725" y="2346"/>
                </a:cubicBezTo>
                <a:cubicBezTo>
                  <a:pt x="716" y="2342"/>
                  <a:pt x="713" y="2335"/>
                  <a:pt x="704" y="2326"/>
                </a:cubicBezTo>
                <a:cubicBezTo>
                  <a:pt x="695" y="2317"/>
                  <a:pt x="679" y="2303"/>
                  <a:pt x="674" y="2293"/>
                </a:cubicBezTo>
                <a:cubicBezTo>
                  <a:pt x="669" y="2283"/>
                  <a:pt x="675" y="2270"/>
                  <a:pt x="671" y="2265"/>
                </a:cubicBezTo>
                <a:cubicBezTo>
                  <a:pt x="667" y="2260"/>
                  <a:pt x="658" y="2269"/>
                  <a:pt x="651" y="2265"/>
                </a:cubicBezTo>
                <a:cubicBezTo>
                  <a:pt x="644" y="2261"/>
                  <a:pt x="635" y="2252"/>
                  <a:pt x="629" y="2238"/>
                </a:cubicBezTo>
                <a:cubicBezTo>
                  <a:pt x="623" y="2224"/>
                  <a:pt x="621" y="2191"/>
                  <a:pt x="617" y="2178"/>
                </a:cubicBezTo>
                <a:cubicBezTo>
                  <a:pt x="613" y="2165"/>
                  <a:pt x="609" y="2164"/>
                  <a:pt x="606" y="2157"/>
                </a:cubicBezTo>
                <a:cubicBezTo>
                  <a:pt x="603" y="2150"/>
                  <a:pt x="603" y="2143"/>
                  <a:pt x="600" y="2136"/>
                </a:cubicBezTo>
                <a:cubicBezTo>
                  <a:pt x="597" y="2129"/>
                  <a:pt x="592" y="2123"/>
                  <a:pt x="588" y="2113"/>
                </a:cubicBezTo>
                <a:cubicBezTo>
                  <a:pt x="584" y="2103"/>
                  <a:pt x="580" y="2084"/>
                  <a:pt x="576" y="2073"/>
                </a:cubicBezTo>
                <a:cubicBezTo>
                  <a:pt x="572" y="2062"/>
                  <a:pt x="567" y="2055"/>
                  <a:pt x="561" y="2046"/>
                </a:cubicBezTo>
                <a:cubicBezTo>
                  <a:pt x="555" y="2037"/>
                  <a:pt x="543" y="2027"/>
                  <a:pt x="539" y="2017"/>
                </a:cubicBezTo>
                <a:cubicBezTo>
                  <a:pt x="535" y="2007"/>
                  <a:pt x="540" y="1992"/>
                  <a:pt x="537" y="1984"/>
                </a:cubicBezTo>
                <a:cubicBezTo>
                  <a:pt x="534" y="1976"/>
                  <a:pt x="525" y="1975"/>
                  <a:pt x="521" y="1966"/>
                </a:cubicBezTo>
                <a:cubicBezTo>
                  <a:pt x="517" y="1957"/>
                  <a:pt x="518" y="1941"/>
                  <a:pt x="512" y="1932"/>
                </a:cubicBezTo>
                <a:cubicBezTo>
                  <a:pt x="506" y="1923"/>
                  <a:pt x="492" y="1916"/>
                  <a:pt x="485" y="1912"/>
                </a:cubicBezTo>
                <a:cubicBezTo>
                  <a:pt x="478" y="1908"/>
                  <a:pt x="473" y="1910"/>
                  <a:pt x="470" y="1905"/>
                </a:cubicBezTo>
                <a:cubicBezTo>
                  <a:pt x="467" y="1900"/>
                  <a:pt x="465" y="1893"/>
                  <a:pt x="464" y="1884"/>
                </a:cubicBezTo>
                <a:cubicBezTo>
                  <a:pt x="463" y="1875"/>
                  <a:pt x="464" y="1864"/>
                  <a:pt x="461" y="1854"/>
                </a:cubicBezTo>
                <a:cubicBezTo>
                  <a:pt x="458" y="1844"/>
                  <a:pt x="456" y="1831"/>
                  <a:pt x="449" y="1824"/>
                </a:cubicBezTo>
                <a:cubicBezTo>
                  <a:pt x="442" y="1817"/>
                  <a:pt x="422" y="1814"/>
                  <a:pt x="417" y="1809"/>
                </a:cubicBezTo>
                <a:cubicBezTo>
                  <a:pt x="412" y="1804"/>
                  <a:pt x="418" y="1802"/>
                  <a:pt x="416" y="1795"/>
                </a:cubicBezTo>
                <a:cubicBezTo>
                  <a:pt x="414" y="1788"/>
                  <a:pt x="404" y="1777"/>
                  <a:pt x="402" y="1768"/>
                </a:cubicBezTo>
                <a:cubicBezTo>
                  <a:pt x="400" y="1759"/>
                  <a:pt x="403" y="1749"/>
                  <a:pt x="402" y="1740"/>
                </a:cubicBezTo>
                <a:cubicBezTo>
                  <a:pt x="401" y="1731"/>
                  <a:pt x="401" y="1723"/>
                  <a:pt x="396" y="1713"/>
                </a:cubicBezTo>
                <a:cubicBezTo>
                  <a:pt x="391" y="1703"/>
                  <a:pt x="377" y="1692"/>
                  <a:pt x="374" y="1681"/>
                </a:cubicBezTo>
                <a:cubicBezTo>
                  <a:pt x="371" y="1670"/>
                  <a:pt x="374" y="1657"/>
                  <a:pt x="375" y="1648"/>
                </a:cubicBezTo>
                <a:cubicBezTo>
                  <a:pt x="376" y="1639"/>
                  <a:pt x="381" y="1638"/>
                  <a:pt x="378" y="1629"/>
                </a:cubicBezTo>
                <a:cubicBezTo>
                  <a:pt x="375" y="1620"/>
                  <a:pt x="365" y="1599"/>
                  <a:pt x="359" y="1591"/>
                </a:cubicBezTo>
                <a:cubicBezTo>
                  <a:pt x="353" y="1583"/>
                  <a:pt x="348" y="1583"/>
                  <a:pt x="341" y="1579"/>
                </a:cubicBezTo>
                <a:cubicBezTo>
                  <a:pt x="334" y="1575"/>
                  <a:pt x="328" y="1569"/>
                  <a:pt x="317" y="1566"/>
                </a:cubicBezTo>
                <a:cubicBezTo>
                  <a:pt x="306" y="1563"/>
                  <a:pt x="282" y="1565"/>
                  <a:pt x="275" y="1561"/>
                </a:cubicBezTo>
                <a:cubicBezTo>
                  <a:pt x="268" y="1557"/>
                  <a:pt x="278" y="1553"/>
                  <a:pt x="275" y="1543"/>
                </a:cubicBezTo>
                <a:cubicBezTo>
                  <a:pt x="272" y="1533"/>
                  <a:pt x="259" y="1511"/>
                  <a:pt x="255" y="1498"/>
                </a:cubicBezTo>
                <a:cubicBezTo>
                  <a:pt x="251" y="1485"/>
                  <a:pt x="255" y="1475"/>
                  <a:pt x="252" y="1465"/>
                </a:cubicBezTo>
                <a:cubicBezTo>
                  <a:pt x="249" y="1455"/>
                  <a:pt x="245" y="1445"/>
                  <a:pt x="237" y="1435"/>
                </a:cubicBezTo>
                <a:cubicBezTo>
                  <a:pt x="229" y="1425"/>
                  <a:pt x="206" y="1416"/>
                  <a:pt x="201" y="1405"/>
                </a:cubicBezTo>
                <a:cubicBezTo>
                  <a:pt x="196" y="1394"/>
                  <a:pt x="207" y="1383"/>
                  <a:pt x="206" y="1372"/>
                </a:cubicBezTo>
                <a:cubicBezTo>
                  <a:pt x="205" y="1361"/>
                  <a:pt x="197" y="1349"/>
                  <a:pt x="195" y="1341"/>
                </a:cubicBezTo>
                <a:cubicBezTo>
                  <a:pt x="193" y="1333"/>
                  <a:pt x="197" y="1331"/>
                  <a:pt x="194" y="1326"/>
                </a:cubicBezTo>
                <a:cubicBezTo>
                  <a:pt x="191" y="1321"/>
                  <a:pt x="182" y="1316"/>
                  <a:pt x="179" y="1311"/>
                </a:cubicBezTo>
                <a:cubicBezTo>
                  <a:pt x="176" y="1306"/>
                  <a:pt x="179" y="1301"/>
                  <a:pt x="174" y="1294"/>
                </a:cubicBezTo>
                <a:cubicBezTo>
                  <a:pt x="169" y="1287"/>
                  <a:pt x="159" y="1275"/>
                  <a:pt x="146" y="1270"/>
                </a:cubicBezTo>
                <a:cubicBezTo>
                  <a:pt x="133" y="1265"/>
                  <a:pt x="108" y="1269"/>
                  <a:pt x="96" y="1263"/>
                </a:cubicBezTo>
                <a:cubicBezTo>
                  <a:pt x="84" y="1257"/>
                  <a:pt x="81" y="1244"/>
                  <a:pt x="74" y="1234"/>
                </a:cubicBezTo>
                <a:cubicBezTo>
                  <a:pt x="67" y="1224"/>
                  <a:pt x="63" y="1207"/>
                  <a:pt x="56" y="1200"/>
                </a:cubicBezTo>
                <a:cubicBezTo>
                  <a:pt x="49" y="1193"/>
                  <a:pt x="37" y="1201"/>
                  <a:pt x="33" y="1194"/>
                </a:cubicBezTo>
                <a:cubicBezTo>
                  <a:pt x="29" y="1187"/>
                  <a:pt x="36" y="1165"/>
                  <a:pt x="34" y="1156"/>
                </a:cubicBezTo>
                <a:cubicBezTo>
                  <a:pt x="27" y="1156"/>
                  <a:pt x="25" y="1146"/>
                  <a:pt x="20" y="1141"/>
                </a:cubicBezTo>
                <a:cubicBezTo>
                  <a:pt x="17" y="1139"/>
                  <a:pt x="14" y="1137"/>
                  <a:pt x="11" y="1135"/>
                </a:cubicBezTo>
                <a:cubicBezTo>
                  <a:pt x="8" y="1129"/>
                  <a:pt x="4" y="1123"/>
                  <a:pt x="0" y="1117"/>
                </a:cubicBezTo>
                <a:cubicBezTo>
                  <a:pt x="1" y="1115"/>
                  <a:pt x="0" y="1112"/>
                  <a:pt x="2" y="1110"/>
                </a:cubicBezTo>
                <a:cubicBezTo>
                  <a:pt x="4" y="1108"/>
                  <a:pt x="10" y="1111"/>
                  <a:pt x="11" y="1108"/>
                </a:cubicBezTo>
                <a:cubicBezTo>
                  <a:pt x="18" y="1091"/>
                  <a:pt x="7" y="1085"/>
                  <a:pt x="21" y="1074"/>
                </a:cubicBezTo>
                <a:cubicBezTo>
                  <a:pt x="20" y="1060"/>
                  <a:pt x="19" y="1065"/>
                  <a:pt x="12" y="1056"/>
                </a:cubicBezTo>
                <a:cubicBezTo>
                  <a:pt x="10" y="1048"/>
                  <a:pt x="10" y="1040"/>
                  <a:pt x="6" y="1032"/>
                </a:cubicBezTo>
                <a:cubicBezTo>
                  <a:pt x="5" y="1023"/>
                  <a:pt x="5" y="1027"/>
                  <a:pt x="5" y="1021"/>
                </a:cubicBezTo>
                <a:cubicBezTo>
                  <a:pt x="7" y="1014"/>
                  <a:pt x="8" y="1007"/>
                  <a:pt x="11" y="1000"/>
                </a:cubicBezTo>
                <a:cubicBezTo>
                  <a:pt x="12" y="994"/>
                  <a:pt x="14" y="987"/>
                  <a:pt x="17" y="981"/>
                </a:cubicBezTo>
                <a:cubicBezTo>
                  <a:pt x="19" y="972"/>
                  <a:pt x="23" y="965"/>
                  <a:pt x="30" y="960"/>
                </a:cubicBezTo>
                <a:cubicBezTo>
                  <a:pt x="32" y="955"/>
                  <a:pt x="33" y="950"/>
                  <a:pt x="35" y="945"/>
                </a:cubicBezTo>
                <a:cubicBezTo>
                  <a:pt x="35" y="942"/>
                  <a:pt x="36" y="937"/>
                  <a:pt x="36" y="937"/>
                </a:cubicBezTo>
                <a:lnTo>
                  <a:pt x="34" y="958"/>
                </a:lnTo>
                <a:close/>
              </a:path>
            </a:pathLst>
          </a:custGeom>
          <a:solidFill>
            <a:srgbClr val="003300">
              <a:alpha val="85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PE"/>
          </a:p>
        </p:txBody>
      </p:sp>
      <p:sp>
        <p:nvSpPr>
          <p:cNvPr id="12349" name="Freeform 61"/>
          <p:cNvSpPr>
            <a:spLocks/>
          </p:cNvSpPr>
          <p:nvPr/>
        </p:nvSpPr>
        <p:spPr bwMode="auto">
          <a:xfrm>
            <a:off x="8392666" y="4914900"/>
            <a:ext cx="712787" cy="1436688"/>
          </a:xfrm>
          <a:custGeom>
            <a:avLst/>
            <a:gdLst/>
            <a:ahLst/>
            <a:cxnLst>
              <a:cxn ang="0">
                <a:pos x="394" y="212"/>
              </a:cxn>
              <a:cxn ang="0">
                <a:pos x="380" y="147"/>
              </a:cxn>
              <a:cxn ang="0">
                <a:pos x="392" y="111"/>
              </a:cxn>
              <a:cxn ang="0">
                <a:pos x="403" y="48"/>
              </a:cxn>
              <a:cxn ang="0">
                <a:pos x="413" y="12"/>
              </a:cxn>
              <a:cxn ang="0">
                <a:pos x="356" y="9"/>
              </a:cxn>
              <a:cxn ang="0">
                <a:pos x="329" y="21"/>
              </a:cxn>
              <a:cxn ang="0">
                <a:pos x="281" y="41"/>
              </a:cxn>
              <a:cxn ang="0">
                <a:pos x="251" y="41"/>
              </a:cxn>
              <a:cxn ang="0">
                <a:pos x="184" y="68"/>
              </a:cxn>
              <a:cxn ang="0">
                <a:pos x="140" y="83"/>
              </a:cxn>
              <a:cxn ang="0">
                <a:pos x="58" y="90"/>
              </a:cxn>
              <a:cxn ang="0">
                <a:pos x="11" y="132"/>
              </a:cxn>
              <a:cxn ang="0">
                <a:pos x="19" y="192"/>
              </a:cxn>
              <a:cxn ang="0">
                <a:pos x="37" y="225"/>
              </a:cxn>
              <a:cxn ang="0">
                <a:pos x="67" y="248"/>
              </a:cxn>
              <a:cxn ang="0">
                <a:pos x="56" y="302"/>
              </a:cxn>
              <a:cxn ang="0">
                <a:pos x="41" y="335"/>
              </a:cxn>
              <a:cxn ang="0">
                <a:pos x="34" y="360"/>
              </a:cxn>
              <a:cxn ang="0">
                <a:pos x="23" y="392"/>
              </a:cxn>
              <a:cxn ang="0">
                <a:pos x="20" y="390"/>
              </a:cxn>
              <a:cxn ang="0">
                <a:pos x="32" y="416"/>
              </a:cxn>
              <a:cxn ang="0">
                <a:pos x="34" y="486"/>
              </a:cxn>
              <a:cxn ang="0">
                <a:pos x="43" y="578"/>
              </a:cxn>
              <a:cxn ang="0">
                <a:pos x="82" y="627"/>
              </a:cxn>
              <a:cxn ang="0">
                <a:pos x="130" y="651"/>
              </a:cxn>
              <a:cxn ang="0">
                <a:pos x="175" y="669"/>
              </a:cxn>
              <a:cxn ang="0">
                <a:pos x="157" y="741"/>
              </a:cxn>
              <a:cxn ang="0">
                <a:pos x="202" y="788"/>
              </a:cxn>
              <a:cxn ang="0">
                <a:pos x="220" y="833"/>
              </a:cxn>
              <a:cxn ang="0">
                <a:pos x="247" y="891"/>
              </a:cxn>
              <a:cxn ang="0">
                <a:pos x="286" y="888"/>
              </a:cxn>
              <a:cxn ang="0">
                <a:pos x="322" y="882"/>
              </a:cxn>
              <a:cxn ang="0">
                <a:pos x="338" y="849"/>
              </a:cxn>
              <a:cxn ang="0">
                <a:pos x="392" y="795"/>
              </a:cxn>
              <a:cxn ang="0">
                <a:pos x="403" y="758"/>
              </a:cxn>
              <a:cxn ang="0">
                <a:pos x="431" y="728"/>
              </a:cxn>
              <a:cxn ang="0">
                <a:pos x="410" y="707"/>
              </a:cxn>
              <a:cxn ang="0">
                <a:pos x="372" y="708"/>
              </a:cxn>
              <a:cxn ang="0">
                <a:pos x="350" y="678"/>
              </a:cxn>
              <a:cxn ang="0">
                <a:pos x="346" y="575"/>
              </a:cxn>
              <a:cxn ang="0">
                <a:pos x="386" y="524"/>
              </a:cxn>
              <a:cxn ang="0">
                <a:pos x="355" y="489"/>
              </a:cxn>
              <a:cxn ang="0">
                <a:pos x="344" y="456"/>
              </a:cxn>
              <a:cxn ang="0">
                <a:pos x="361" y="417"/>
              </a:cxn>
              <a:cxn ang="0">
                <a:pos x="383" y="390"/>
              </a:cxn>
              <a:cxn ang="0">
                <a:pos x="410" y="359"/>
              </a:cxn>
              <a:cxn ang="0">
                <a:pos x="448" y="321"/>
              </a:cxn>
              <a:cxn ang="0">
                <a:pos x="428" y="284"/>
              </a:cxn>
              <a:cxn ang="0">
                <a:pos x="419" y="251"/>
              </a:cxn>
            </a:cxnLst>
            <a:rect l="0" t="0" r="r" b="b"/>
            <a:pathLst>
              <a:path w="449" h="905">
                <a:moveTo>
                  <a:pt x="422" y="234"/>
                </a:moveTo>
                <a:cubicBezTo>
                  <a:pt x="410" y="225"/>
                  <a:pt x="404" y="226"/>
                  <a:pt x="394" y="212"/>
                </a:cubicBezTo>
                <a:cubicBezTo>
                  <a:pt x="391" y="200"/>
                  <a:pt x="391" y="187"/>
                  <a:pt x="386" y="176"/>
                </a:cubicBezTo>
                <a:cubicBezTo>
                  <a:pt x="384" y="166"/>
                  <a:pt x="384" y="156"/>
                  <a:pt x="380" y="147"/>
                </a:cubicBezTo>
                <a:cubicBezTo>
                  <a:pt x="378" y="138"/>
                  <a:pt x="378" y="131"/>
                  <a:pt x="386" y="125"/>
                </a:cubicBezTo>
                <a:cubicBezTo>
                  <a:pt x="389" y="120"/>
                  <a:pt x="391" y="117"/>
                  <a:pt x="392" y="111"/>
                </a:cubicBezTo>
                <a:cubicBezTo>
                  <a:pt x="391" y="86"/>
                  <a:pt x="399" y="78"/>
                  <a:pt x="383" y="68"/>
                </a:cubicBezTo>
                <a:cubicBezTo>
                  <a:pt x="388" y="36"/>
                  <a:pt x="390" y="69"/>
                  <a:pt x="403" y="48"/>
                </a:cubicBezTo>
                <a:cubicBezTo>
                  <a:pt x="404" y="40"/>
                  <a:pt x="405" y="31"/>
                  <a:pt x="412" y="27"/>
                </a:cubicBezTo>
                <a:cubicBezTo>
                  <a:pt x="416" y="21"/>
                  <a:pt x="425" y="17"/>
                  <a:pt x="413" y="12"/>
                </a:cubicBezTo>
                <a:cubicBezTo>
                  <a:pt x="410" y="5"/>
                  <a:pt x="407" y="3"/>
                  <a:pt x="400" y="0"/>
                </a:cubicBezTo>
                <a:cubicBezTo>
                  <a:pt x="386" y="4"/>
                  <a:pt x="371" y="6"/>
                  <a:pt x="356" y="9"/>
                </a:cubicBezTo>
                <a:cubicBezTo>
                  <a:pt x="351" y="11"/>
                  <a:pt x="349" y="16"/>
                  <a:pt x="344" y="18"/>
                </a:cubicBezTo>
                <a:cubicBezTo>
                  <a:pt x="339" y="19"/>
                  <a:pt x="329" y="21"/>
                  <a:pt x="329" y="21"/>
                </a:cubicBezTo>
                <a:cubicBezTo>
                  <a:pt x="320" y="25"/>
                  <a:pt x="315" y="29"/>
                  <a:pt x="305" y="30"/>
                </a:cubicBezTo>
                <a:cubicBezTo>
                  <a:pt x="297" y="34"/>
                  <a:pt x="289" y="37"/>
                  <a:pt x="281" y="41"/>
                </a:cubicBezTo>
                <a:cubicBezTo>
                  <a:pt x="277" y="43"/>
                  <a:pt x="269" y="47"/>
                  <a:pt x="269" y="47"/>
                </a:cubicBezTo>
                <a:cubicBezTo>
                  <a:pt x="262" y="45"/>
                  <a:pt x="258" y="42"/>
                  <a:pt x="251" y="41"/>
                </a:cubicBezTo>
                <a:cubicBezTo>
                  <a:pt x="245" y="49"/>
                  <a:pt x="237" y="58"/>
                  <a:pt x="227" y="60"/>
                </a:cubicBezTo>
                <a:cubicBezTo>
                  <a:pt x="215" y="69"/>
                  <a:pt x="198" y="67"/>
                  <a:pt x="184" y="68"/>
                </a:cubicBezTo>
                <a:cubicBezTo>
                  <a:pt x="174" y="76"/>
                  <a:pt x="171" y="85"/>
                  <a:pt x="158" y="87"/>
                </a:cubicBezTo>
                <a:cubicBezTo>
                  <a:pt x="152" y="86"/>
                  <a:pt x="146" y="84"/>
                  <a:pt x="140" y="83"/>
                </a:cubicBezTo>
                <a:cubicBezTo>
                  <a:pt x="130" y="91"/>
                  <a:pt x="134" y="88"/>
                  <a:pt x="127" y="92"/>
                </a:cubicBezTo>
                <a:cubicBezTo>
                  <a:pt x="104" y="88"/>
                  <a:pt x="81" y="87"/>
                  <a:pt x="58" y="90"/>
                </a:cubicBezTo>
                <a:cubicBezTo>
                  <a:pt x="54" y="97"/>
                  <a:pt x="45" y="104"/>
                  <a:pt x="38" y="108"/>
                </a:cubicBezTo>
                <a:cubicBezTo>
                  <a:pt x="32" y="117"/>
                  <a:pt x="22" y="130"/>
                  <a:pt x="11" y="132"/>
                </a:cubicBezTo>
                <a:cubicBezTo>
                  <a:pt x="7" y="139"/>
                  <a:pt x="5" y="145"/>
                  <a:pt x="1" y="152"/>
                </a:cubicBezTo>
                <a:cubicBezTo>
                  <a:pt x="2" y="168"/>
                  <a:pt x="0" y="188"/>
                  <a:pt x="19" y="192"/>
                </a:cubicBezTo>
                <a:cubicBezTo>
                  <a:pt x="20" y="198"/>
                  <a:pt x="22" y="204"/>
                  <a:pt x="25" y="210"/>
                </a:cubicBezTo>
                <a:cubicBezTo>
                  <a:pt x="27" y="218"/>
                  <a:pt x="28" y="224"/>
                  <a:pt x="37" y="225"/>
                </a:cubicBezTo>
                <a:cubicBezTo>
                  <a:pt x="43" y="228"/>
                  <a:pt x="49" y="230"/>
                  <a:pt x="55" y="231"/>
                </a:cubicBezTo>
                <a:cubicBezTo>
                  <a:pt x="61" y="235"/>
                  <a:pt x="63" y="242"/>
                  <a:pt x="67" y="248"/>
                </a:cubicBezTo>
                <a:cubicBezTo>
                  <a:pt x="69" y="255"/>
                  <a:pt x="66" y="266"/>
                  <a:pt x="64" y="275"/>
                </a:cubicBezTo>
                <a:cubicBezTo>
                  <a:pt x="62" y="284"/>
                  <a:pt x="58" y="294"/>
                  <a:pt x="56" y="302"/>
                </a:cubicBezTo>
                <a:cubicBezTo>
                  <a:pt x="55" y="311"/>
                  <a:pt x="54" y="313"/>
                  <a:pt x="50" y="321"/>
                </a:cubicBezTo>
                <a:cubicBezTo>
                  <a:pt x="49" y="329"/>
                  <a:pt x="48" y="331"/>
                  <a:pt x="41" y="335"/>
                </a:cubicBezTo>
                <a:cubicBezTo>
                  <a:pt x="33" y="345"/>
                  <a:pt x="36" y="341"/>
                  <a:pt x="32" y="348"/>
                </a:cubicBezTo>
                <a:cubicBezTo>
                  <a:pt x="31" y="355"/>
                  <a:pt x="27" y="356"/>
                  <a:pt x="34" y="360"/>
                </a:cubicBezTo>
                <a:cubicBezTo>
                  <a:pt x="37" y="366"/>
                  <a:pt x="38" y="371"/>
                  <a:pt x="40" y="377"/>
                </a:cubicBezTo>
                <a:cubicBezTo>
                  <a:pt x="37" y="384"/>
                  <a:pt x="23" y="383"/>
                  <a:pt x="23" y="392"/>
                </a:cubicBezTo>
                <a:cubicBezTo>
                  <a:pt x="26" y="393"/>
                  <a:pt x="35" y="398"/>
                  <a:pt x="32" y="396"/>
                </a:cubicBezTo>
                <a:cubicBezTo>
                  <a:pt x="28" y="394"/>
                  <a:pt x="24" y="391"/>
                  <a:pt x="20" y="390"/>
                </a:cubicBezTo>
                <a:cubicBezTo>
                  <a:pt x="18" y="390"/>
                  <a:pt x="9" y="394"/>
                  <a:pt x="8" y="395"/>
                </a:cubicBezTo>
                <a:cubicBezTo>
                  <a:pt x="17" y="413"/>
                  <a:pt x="12" y="410"/>
                  <a:pt x="32" y="416"/>
                </a:cubicBezTo>
                <a:cubicBezTo>
                  <a:pt x="38" y="424"/>
                  <a:pt x="37" y="431"/>
                  <a:pt x="32" y="440"/>
                </a:cubicBezTo>
                <a:cubicBezTo>
                  <a:pt x="29" y="455"/>
                  <a:pt x="23" y="472"/>
                  <a:pt x="34" y="486"/>
                </a:cubicBezTo>
                <a:cubicBezTo>
                  <a:pt x="37" y="501"/>
                  <a:pt x="37" y="513"/>
                  <a:pt x="43" y="527"/>
                </a:cubicBezTo>
                <a:cubicBezTo>
                  <a:pt x="44" y="545"/>
                  <a:pt x="47" y="559"/>
                  <a:pt x="43" y="578"/>
                </a:cubicBezTo>
                <a:cubicBezTo>
                  <a:pt x="44" y="589"/>
                  <a:pt x="46" y="595"/>
                  <a:pt x="52" y="603"/>
                </a:cubicBezTo>
                <a:cubicBezTo>
                  <a:pt x="56" y="622"/>
                  <a:pt x="62" y="626"/>
                  <a:pt x="82" y="627"/>
                </a:cubicBezTo>
                <a:cubicBezTo>
                  <a:pt x="90" y="631"/>
                  <a:pt x="94" y="634"/>
                  <a:pt x="103" y="636"/>
                </a:cubicBezTo>
                <a:cubicBezTo>
                  <a:pt x="112" y="641"/>
                  <a:pt x="120" y="649"/>
                  <a:pt x="130" y="651"/>
                </a:cubicBezTo>
                <a:cubicBezTo>
                  <a:pt x="139" y="658"/>
                  <a:pt x="146" y="661"/>
                  <a:pt x="157" y="663"/>
                </a:cubicBezTo>
                <a:cubicBezTo>
                  <a:pt x="163" y="666"/>
                  <a:pt x="169" y="668"/>
                  <a:pt x="175" y="669"/>
                </a:cubicBezTo>
                <a:cubicBezTo>
                  <a:pt x="177" y="677"/>
                  <a:pt x="182" y="683"/>
                  <a:pt x="182" y="692"/>
                </a:cubicBezTo>
                <a:cubicBezTo>
                  <a:pt x="182" y="703"/>
                  <a:pt x="159" y="729"/>
                  <a:pt x="157" y="741"/>
                </a:cubicBezTo>
                <a:cubicBezTo>
                  <a:pt x="155" y="753"/>
                  <a:pt x="165" y="754"/>
                  <a:pt x="172" y="762"/>
                </a:cubicBezTo>
                <a:cubicBezTo>
                  <a:pt x="179" y="770"/>
                  <a:pt x="193" y="781"/>
                  <a:pt x="202" y="788"/>
                </a:cubicBezTo>
                <a:cubicBezTo>
                  <a:pt x="211" y="795"/>
                  <a:pt x="224" y="797"/>
                  <a:pt x="227" y="804"/>
                </a:cubicBezTo>
                <a:cubicBezTo>
                  <a:pt x="230" y="811"/>
                  <a:pt x="225" y="822"/>
                  <a:pt x="220" y="833"/>
                </a:cubicBezTo>
                <a:cubicBezTo>
                  <a:pt x="215" y="844"/>
                  <a:pt x="193" y="860"/>
                  <a:pt x="197" y="870"/>
                </a:cubicBezTo>
                <a:cubicBezTo>
                  <a:pt x="201" y="880"/>
                  <a:pt x="234" y="885"/>
                  <a:pt x="247" y="891"/>
                </a:cubicBezTo>
                <a:cubicBezTo>
                  <a:pt x="260" y="897"/>
                  <a:pt x="269" y="905"/>
                  <a:pt x="275" y="905"/>
                </a:cubicBezTo>
                <a:cubicBezTo>
                  <a:pt x="281" y="905"/>
                  <a:pt x="281" y="891"/>
                  <a:pt x="286" y="888"/>
                </a:cubicBezTo>
                <a:cubicBezTo>
                  <a:pt x="291" y="885"/>
                  <a:pt x="299" y="889"/>
                  <a:pt x="305" y="888"/>
                </a:cubicBezTo>
                <a:cubicBezTo>
                  <a:pt x="311" y="887"/>
                  <a:pt x="319" y="886"/>
                  <a:pt x="322" y="882"/>
                </a:cubicBezTo>
                <a:cubicBezTo>
                  <a:pt x="325" y="878"/>
                  <a:pt x="320" y="872"/>
                  <a:pt x="323" y="867"/>
                </a:cubicBezTo>
                <a:cubicBezTo>
                  <a:pt x="326" y="862"/>
                  <a:pt x="331" y="858"/>
                  <a:pt x="338" y="849"/>
                </a:cubicBezTo>
                <a:cubicBezTo>
                  <a:pt x="345" y="840"/>
                  <a:pt x="358" y="822"/>
                  <a:pt x="367" y="813"/>
                </a:cubicBezTo>
                <a:cubicBezTo>
                  <a:pt x="376" y="804"/>
                  <a:pt x="387" y="801"/>
                  <a:pt x="392" y="795"/>
                </a:cubicBezTo>
                <a:cubicBezTo>
                  <a:pt x="397" y="789"/>
                  <a:pt x="393" y="783"/>
                  <a:pt x="395" y="777"/>
                </a:cubicBezTo>
                <a:cubicBezTo>
                  <a:pt x="397" y="771"/>
                  <a:pt x="396" y="764"/>
                  <a:pt x="403" y="758"/>
                </a:cubicBezTo>
                <a:cubicBezTo>
                  <a:pt x="410" y="752"/>
                  <a:pt x="431" y="745"/>
                  <a:pt x="436" y="740"/>
                </a:cubicBezTo>
                <a:cubicBezTo>
                  <a:pt x="441" y="735"/>
                  <a:pt x="433" y="731"/>
                  <a:pt x="431" y="728"/>
                </a:cubicBezTo>
                <a:cubicBezTo>
                  <a:pt x="429" y="725"/>
                  <a:pt x="424" y="726"/>
                  <a:pt x="421" y="723"/>
                </a:cubicBezTo>
                <a:cubicBezTo>
                  <a:pt x="418" y="720"/>
                  <a:pt x="414" y="709"/>
                  <a:pt x="410" y="707"/>
                </a:cubicBezTo>
                <a:cubicBezTo>
                  <a:pt x="406" y="705"/>
                  <a:pt x="404" y="713"/>
                  <a:pt x="398" y="713"/>
                </a:cubicBezTo>
                <a:cubicBezTo>
                  <a:pt x="392" y="713"/>
                  <a:pt x="379" y="712"/>
                  <a:pt x="372" y="708"/>
                </a:cubicBezTo>
                <a:cubicBezTo>
                  <a:pt x="379" y="708"/>
                  <a:pt x="362" y="698"/>
                  <a:pt x="358" y="692"/>
                </a:cubicBezTo>
                <a:cubicBezTo>
                  <a:pt x="353" y="685"/>
                  <a:pt x="358" y="683"/>
                  <a:pt x="350" y="678"/>
                </a:cubicBezTo>
                <a:cubicBezTo>
                  <a:pt x="347" y="662"/>
                  <a:pt x="348" y="644"/>
                  <a:pt x="341" y="629"/>
                </a:cubicBezTo>
                <a:cubicBezTo>
                  <a:pt x="338" y="613"/>
                  <a:pt x="335" y="589"/>
                  <a:pt x="346" y="575"/>
                </a:cubicBezTo>
                <a:cubicBezTo>
                  <a:pt x="348" y="567"/>
                  <a:pt x="349" y="561"/>
                  <a:pt x="358" y="560"/>
                </a:cubicBezTo>
                <a:cubicBezTo>
                  <a:pt x="361" y="544"/>
                  <a:pt x="368" y="526"/>
                  <a:pt x="386" y="524"/>
                </a:cubicBezTo>
                <a:cubicBezTo>
                  <a:pt x="385" y="517"/>
                  <a:pt x="376" y="508"/>
                  <a:pt x="370" y="503"/>
                </a:cubicBezTo>
                <a:cubicBezTo>
                  <a:pt x="367" y="498"/>
                  <a:pt x="360" y="493"/>
                  <a:pt x="355" y="489"/>
                </a:cubicBezTo>
                <a:cubicBezTo>
                  <a:pt x="352" y="480"/>
                  <a:pt x="352" y="475"/>
                  <a:pt x="344" y="470"/>
                </a:cubicBezTo>
                <a:cubicBezTo>
                  <a:pt x="343" y="463"/>
                  <a:pt x="340" y="463"/>
                  <a:pt x="344" y="456"/>
                </a:cubicBezTo>
                <a:cubicBezTo>
                  <a:pt x="346" y="431"/>
                  <a:pt x="344" y="430"/>
                  <a:pt x="367" y="428"/>
                </a:cubicBezTo>
                <a:cubicBezTo>
                  <a:pt x="368" y="421"/>
                  <a:pt x="367" y="420"/>
                  <a:pt x="361" y="417"/>
                </a:cubicBezTo>
                <a:cubicBezTo>
                  <a:pt x="362" y="408"/>
                  <a:pt x="365" y="405"/>
                  <a:pt x="373" y="402"/>
                </a:cubicBezTo>
                <a:cubicBezTo>
                  <a:pt x="370" y="392"/>
                  <a:pt x="372" y="392"/>
                  <a:pt x="383" y="390"/>
                </a:cubicBezTo>
                <a:cubicBezTo>
                  <a:pt x="387" y="382"/>
                  <a:pt x="385" y="376"/>
                  <a:pt x="392" y="371"/>
                </a:cubicBezTo>
                <a:cubicBezTo>
                  <a:pt x="396" y="364"/>
                  <a:pt x="402" y="360"/>
                  <a:pt x="410" y="359"/>
                </a:cubicBezTo>
                <a:cubicBezTo>
                  <a:pt x="414" y="352"/>
                  <a:pt x="408" y="325"/>
                  <a:pt x="422" y="323"/>
                </a:cubicBezTo>
                <a:cubicBezTo>
                  <a:pt x="431" y="322"/>
                  <a:pt x="439" y="322"/>
                  <a:pt x="448" y="321"/>
                </a:cubicBezTo>
                <a:cubicBezTo>
                  <a:pt x="443" y="314"/>
                  <a:pt x="449" y="308"/>
                  <a:pt x="440" y="302"/>
                </a:cubicBezTo>
                <a:cubicBezTo>
                  <a:pt x="439" y="295"/>
                  <a:pt x="433" y="290"/>
                  <a:pt x="428" y="284"/>
                </a:cubicBezTo>
                <a:cubicBezTo>
                  <a:pt x="426" y="276"/>
                  <a:pt x="422" y="278"/>
                  <a:pt x="421" y="270"/>
                </a:cubicBezTo>
                <a:cubicBezTo>
                  <a:pt x="422" y="263"/>
                  <a:pt x="422" y="257"/>
                  <a:pt x="419" y="251"/>
                </a:cubicBezTo>
                <a:cubicBezTo>
                  <a:pt x="438" y="248"/>
                  <a:pt x="434" y="241"/>
                  <a:pt x="422" y="234"/>
                </a:cubicBezTo>
                <a:close/>
              </a:path>
            </a:pathLst>
          </a:custGeom>
          <a:solidFill>
            <a:srgbClr val="C61502">
              <a:alpha val="69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PE"/>
          </a:p>
        </p:txBody>
      </p:sp>
      <p:sp>
        <p:nvSpPr>
          <p:cNvPr id="12350" name="WordArt 62"/>
          <p:cNvSpPr>
            <a:spLocks noChangeArrowheads="1" noChangeShapeType="1" noTextEdit="1"/>
          </p:cNvSpPr>
          <p:nvPr/>
        </p:nvSpPr>
        <p:spPr bwMode="auto">
          <a:xfrm rot="3380536">
            <a:off x="6386066" y="3476625"/>
            <a:ext cx="1873250" cy="304800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44444"/>
              </a:avLst>
            </a:prstTxWarp>
          </a:bodyPr>
          <a:lstStyle/>
          <a:p>
            <a:pPr algn="ctr"/>
            <a:r>
              <a:rPr lang="es-PE" sz="1600" b="1" kern="10" dirty="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Atlántico</a:t>
            </a:r>
          </a:p>
        </p:txBody>
      </p:sp>
      <p:sp>
        <p:nvSpPr>
          <p:cNvPr id="12351" name="WordArt 63"/>
          <p:cNvSpPr>
            <a:spLocks noChangeArrowheads="1" noChangeShapeType="1" noTextEdit="1"/>
          </p:cNvSpPr>
          <p:nvPr/>
        </p:nvSpPr>
        <p:spPr bwMode="auto">
          <a:xfrm rot="3308675">
            <a:off x="5678041" y="4168775"/>
            <a:ext cx="1873250" cy="304800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44444"/>
              </a:avLst>
            </a:prstTxWarp>
          </a:bodyPr>
          <a:lstStyle/>
          <a:p>
            <a:pPr algn="ctr"/>
            <a:r>
              <a:rPr lang="es-PE" sz="1600" b="1" kern="10" dirty="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Pacífico</a:t>
            </a:r>
          </a:p>
        </p:txBody>
      </p:sp>
      <p:sp>
        <p:nvSpPr>
          <p:cNvPr id="12352" name="WordArt 64"/>
          <p:cNvSpPr>
            <a:spLocks noChangeArrowheads="1" noChangeShapeType="1" noTextEdit="1"/>
          </p:cNvSpPr>
          <p:nvPr/>
        </p:nvSpPr>
        <p:spPr bwMode="auto">
          <a:xfrm rot="5400000">
            <a:off x="8241060" y="5566569"/>
            <a:ext cx="1214437" cy="1809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s-PE" sz="1400" kern="10" dirty="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Titicaca</a:t>
            </a:r>
          </a:p>
        </p:txBody>
      </p:sp>
      <p:graphicFrame>
        <p:nvGraphicFramePr>
          <p:cNvPr id="12354" name="Group 66"/>
          <p:cNvGraphicFramePr>
            <a:graphicFrameLocks noGrp="1"/>
          </p:cNvGraphicFramePr>
          <p:nvPr/>
        </p:nvGraphicFramePr>
        <p:xfrm>
          <a:off x="792163" y="5859463"/>
          <a:ext cx="3195637" cy="914400"/>
        </p:xfrm>
        <a:graphic>
          <a:graphicData uri="http://schemas.openxmlformats.org/drawingml/2006/table">
            <a:tbl>
              <a:tblPr/>
              <a:tblGrid>
                <a:gridCol w="1214437"/>
                <a:gridCol w="1981200"/>
              </a:tblGrid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Pacífico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2,027 m3/ hab año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Atlántico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292,000 m3/hab año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Titicaca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9,715 m3/</a:t>
                      </a:r>
                      <a:r>
                        <a:rPr kumimoji="0" lang="es-E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hab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año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Tm="36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75"/>
                            </p:stCondLst>
                            <p:childTnLst>
                              <p:par>
                                <p:cTn id="12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75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575"/>
                            </p:stCondLst>
                            <p:childTnLst>
                              <p:par>
                                <p:cTn id="19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75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75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75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575"/>
                            </p:stCondLst>
                            <p:childTnLst>
                              <p:par>
                                <p:cTn id="3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1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2347" grpId="0" animBg="1"/>
      <p:bldP spid="12348" grpId="0" animBg="1"/>
      <p:bldP spid="12349" grpId="0" animBg="1"/>
      <p:bldP spid="12350" grpId="0" animBg="1"/>
      <p:bldP spid="12351" grpId="0" animBg="1"/>
      <p:bldP spid="123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2123728" y="188640"/>
            <a:ext cx="4829180" cy="796908"/>
          </a:xfr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PE" sz="2400" b="1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lang="es-PE" sz="2400" b="1" dirty="0">
                <a:solidFill>
                  <a:schemeClr val="tx1"/>
                </a:solidFill>
                <a:latin typeface="Arial Narrow" pitchFamily="34" charset="0"/>
              </a:rPr>
              <a:t>USO DEL AGUA EN EL PERU</a:t>
            </a:r>
            <a:endParaRPr lang="es-ES" sz="2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graphicFrame>
        <p:nvGraphicFramePr>
          <p:cNvPr id="95311" name="Group 7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00489672"/>
              </p:ext>
            </p:extLst>
          </p:nvPr>
        </p:nvGraphicFramePr>
        <p:xfrm>
          <a:off x="431800" y="908720"/>
          <a:ext cx="8235950" cy="2810735"/>
        </p:xfrm>
        <a:graphic>
          <a:graphicData uri="http://schemas.openxmlformats.org/drawingml/2006/table">
            <a:tbl>
              <a:tblPr/>
              <a:tblGrid>
                <a:gridCol w="1190625"/>
                <a:gridCol w="715962"/>
                <a:gridCol w="598488"/>
                <a:gridCol w="839787"/>
                <a:gridCol w="595313"/>
                <a:gridCol w="719137"/>
                <a:gridCol w="474663"/>
                <a:gridCol w="538162"/>
                <a:gridCol w="479425"/>
                <a:gridCol w="835025"/>
                <a:gridCol w="1249363"/>
              </a:tblGrid>
              <a:tr h="662862">
                <a:tc gridSpan="11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Uso del Agua a Nivel Nacional por la Población y los Principales Sectores Productivos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(2000/2001)  -  en MMC/año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2636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Vertiente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USO CONSUNTIVO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N0 CONSUN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63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Población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Agrícola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Industrial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Minero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Total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263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Pacífico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2 086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14 051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80%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1 103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302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17 542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4 245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63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Atlántico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345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1 946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80%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49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97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2 437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6 881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63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Titicaca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27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61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93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69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Total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2 458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16 058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80%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1 155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401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20 072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11 139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5310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59770556"/>
              </p:ext>
            </p:extLst>
          </p:nvPr>
        </p:nvGraphicFramePr>
        <p:xfrm>
          <a:off x="2267744" y="3765046"/>
          <a:ext cx="4464496" cy="2978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8" name="Gráfico" r:id="rId3" imgW="6096000" imgH="4067243" progId="MSGraph.Chart.8">
                  <p:embed followColorScheme="full"/>
                </p:oleObj>
              </mc:Choice>
              <mc:Fallback>
                <p:oleObj name="Gráfico" r:id="rId3" imgW="6096000" imgH="4067243" progId="MSGraph.Chart.8">
                  <p:embed followColorScheme="full"/>
                  <p:pic>
                    <p:nvPicPr>
                      <p:cNvPr id="0" name="Picture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3765046"/>
                        <a:ext cx="4464496" cy="29786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8" name="Text Box 80"/>
          <p:cNvSpPr txBox="1">
            <a:spLocks noChangeArrowheads="1"/>
          </p:cNvSpPr>
          <p:nvPr/>
        </p:nvSpPr>
        <p:spPr bwMode="auto">
          <a:xfrm>
            <a:off x="0" y="6629400"/>
            <a:ext cx="4318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900" b="1" i="1">
                <a:solidFill>
                  <a:schemeClr val="bg1"/>
                </a:solidFill>
              </a:rPr>
              <a:t>atp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"/>
                            </p:stCondLst>
                            <p:childTnLst>
                              <p:par>
                                <p:cTn id="8" presetID="21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9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95310" grpId="0" 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" y="490082"/>
            <a:ext cx="8229600" cy="922114"/>
          </a:xfrm>
        </p:spPr>
        <p:txBody>
          <a:bodyPr anchor="t">
            <a:normAutofit/>
          </a:bodyPr>
          <a:lstStyle/>
          <a:p>
            <a:pPr algn="ctr"/>
            <a:r>
              <a:rPr lang="es-ES" sz="2400" b="1" dirty="0">
                <a:solidFill>
                  <a:schemeClr val="tx1"/>
                </a:solidFill>
                <a:latin typeface="Arial Narrow" pitchFamily="34" charset="0"/>
              </a:rPr>
              <a:t>USO CONSUNTIVO Y NO CONSUNTIVO DEL AGUA </a:t>
            </a:r>
            <a:endParaRPr lang="es-PE" sz="2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393330"/>
              </p:ext>
            </p:extLst>
          </p:nvPr>
        </p:nvGraphicFramePr>
        <p:xfrm>
          <a:off x="1475656" y="1437845"/>
          <a:ext cx="6096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"/>
                <a:gridCol w="3775968"/>
                <a:gridCol w="2032000"/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latin typeface="Arial Narrow" pitchFamily="34" charset="0"/>
                        </a:rPr>
                        <a:t>Uso Consuntivo</a:t>
                      </a:r>
                      <a:r>
                        <a:rPr lang="es-ES" sz="2000" baseline="30000" dirty="0" smtClean="0">
                          <a:latin typeface="Arial Narrow" pitchFamily="34" charset="0"/>
                        </a:rPr>
                        <a:t>1</a:t>
                      </a:r>
                      <a:r>
                        <a:rPr lang="es-ES" sz="2000" dirty="0" smtClean="0">
                          <a:latin typeface="Arial Narrow" pitchFamily="34" charset="0"/>
                        </a:rPr>
                        <a:t>: 20 072</a:t>
                      </a:r>
                      <a:r>
                        <a:rPr lang="es-ES" sz="2000" baseline="0" dirty="0" smtClean="0">
                          <a:latin typeface="Arial Narrow" pitchFamily="34" charset="0"/>
                        </a:rPr>
                        <a:t> Hm</a:t>
                      </a:r>
                      <a:r>
                        <a:rPr lang="es-ES" sz="2000" baseline="30000" dirty="0" smtClean="0">
                          <a:latin typeface="Arial Narrow" pitchFamily="34" charset="0"/>
                        </a:rPr>
                        <a:t>3</a:t>
                      </a:r>
                      <a:r>
                        <a:rPr lang="es-ES" sz="2000" baseline="0" dirty="0" smtClean="0">
                          <a:latin typeface="Arial Narrow" pitchFamily="34" charset="0"/>
                        </a:rPr>
                        <a:t>/año</a:t>
                      </a:r>
                      <a:endParaRPr lang="es-PE" sz="20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211048"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Arial Narrow" pitchFamily="34" charset="0"/>
                        </a:rPr>
                        <a:t>Agrícola</a:t>
                      </a:r>
                      <a:endParaRPr lang="es-PE" sz="2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Arial Narrow" pitchFamily="34" charset="0"/>
                        </a:rPr>
                        <a:t>80%</a:t>
                      </a:r>
                      <a:endParaRPr lang="es-PE" sz="20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2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Arial Narrow" pitchFamily="34" charset="0"/>
                        </a:rPr>
                        <a:t>Población /Agua Potable y Saneamiento)</a:t>
                      </a:r>
                      <a:endParaRPr lang="es-PE" sz="2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Arial Narrow" pitchFamily="34" charset="0"/>
                        </a:rPr>
                        <a:t>12%</a:t>
                      </a:r>
                      <a:endParaRPr lang="es-PE" sz="20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3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Arial Narrow" pitchFamily="34" charset="0"/>
                        </a:rPr>
                        <a:t>Industrial</a:t>
                      </a:r>
                      <a:endParaRPr lang="es-PE" sz="2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Arial Narrow" pitchFamily="34" charset="0"/>
                        </a:rPr>
                        <a:t>6%</a:t>
                      </a:r>
                      <a:endParaRPr lang="es-PE" sz="20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4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Arial Narrow" pitchFamily="34" charset="0"/>
                        </a:rPr>
                        <a:t>Minero</a:t>
                      </a:r>
                      <a:endParaRPr lang="es-PE" sz="2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Arial Narrow" pitchFamily="34" charset="0"/>
                        </a:rPr>
                        <a:t>2%</a:t>
                      </a:r>
                      <a:endParaRPr lang="es-PE" sz="20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3203848" y="1012086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  <a:latin typeface="Arial Narrow" pitchFamily="34" charset="0"/>
              </a:rPr>
              <a:t>USOS DEL AGUA *</a:t>
            </a:r>
            <a:endParaRPr lang="es-PE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193676"/>
              </p:ext>
            </p:extLst>
          </p:nvPr>
        </p:nvGraphicFramePr>
        <p:xfrm>
          <a:off x="1403648" y="393305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708"/>
                <a:gridCol w="3644292"/>
                <a:gridCol w="20320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Uso</a:t>
                      </a:r>
                      <a:r>
                        <a:rPr lang="es-ES" baseline="0" dirty="0" smtClean="0"/>
                        <a:t> no Consuntivo</a:t>
                      </a:r>
                      <a:r>
                        <a:rPr lang="es-ES" baseline="30000" dirty="0" smtClean="0"/>
                        <a:t>2 </a:t>
                      </a:r>
                      <a:r>
                        <a:rPr lang="es-ES" baseline="0" dirty="0" smtClean="0"/>
                        <a:t>:11 139 Hm3/año</a:t>
                      </a:r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Energético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100%</a:t>
                      </a:r>
                      <a:endParaRPr lang="es-P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899592" y="5013176"/>
            <a:ext cx="77408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Arial Narrow" pitchFamily="34" charset="0"/>
              </a:rPr>
              <a:t>*En porcentajes actualizadas al año 2009 (lo cual explica la diferencia con los de la lamina 4)</a:t>
            </a:r>
          </a:p>
          <a:p>
            <a:r>
              <a:rPr lang="es-ES" sz="1600" dirty="0" smtClean="0">
                <a:latin typeface="Arial Narrow" pitchFamily="34" charset="0"/>
              </a:rPr>
              <a:t>1 Uso Consuntivo: El agua designada, se consume al desarrollar la actividad para la cual se asigno.</a:t>
            </a:r>
          </a:p>
          <a:p>
            <a:r>
              <a:rPr lang="es-ES" sz="1600" dirty="0" smtClean="0">
                <a:latin typeface="Arial Narrow" pitchFamily="34" charset="0"/>
              </a:rPr>
              <a:t>2.Uso Consuntivo: El agua asignada después de utilizada para desarrollar la actividad para la cual se asignó, retorna a la forma principal.</a:t>
            </a:r>
            <a:endParaRPr lang="es-PE" sz="1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416317"/>
      </p:ext>
    </p:extLst>
  </p:cSld>
  <p:clrMapOvr>
    <a:masterClrMapping/>
  </p:clrMapOvr>
  <p:transition spd="slow">
    <p:zoom/>
    <p:sndAc>
      <p:stSnd>
        <p:snd r:embed="rId2" name="wind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dn.larepublica.pe/sites/default/files/imagecache/img_noticia_640x384/imagen/2012/04/18/imagen-cong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7000" contras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5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  <a:latin typeface="Arial Narrow" pitchFamily="34" charset="0"/>
              </a:rPr>
              <a:t>IMPORTANCIA DEL AGUA EN EL DESARROLLO DEL PAÍS</a:t>
            </a:r>
            <a:endParaRPr lang="es-PE" sz="2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ES" dirty="0" smtClean="0">
                <a:latin typeface="Arial Narrow" pitchFamily="34" charset="0"/>
              </a:rPr>
              <a:t>El agua  es elemento básico para el desarrollo nacional y el bienestar de la población, desde el punto de vista productivo, perspectiva social,  sanitaria, territorial y medioambiental.</a:t>
            </a:r>
          </a:p>
          <a:p>
            <a:pPr algn="just"/>
            <a:endParaRPr lang="es-ES" sz="1000" dirty="0" smtClean="0">
              <a:latin typeface="Arial Narrow" pitchFamily="34" charset="0"/>
            </a:endParaRPr>
          </a:p>
          <a:p>
            <a:pPr algn="just"/>
            <a:r>
              <a:rPr lang="es-ES" dirty="0" smtClean="0">
                <a:latin typeface="Arial Narrow" pitchFamily="34" charset="0"/>
              </a:rPr>
              <a:t>Existen 4 </a:t>
            </a:r>
            <a:r>
              <a:rPr lang="es-ES" dirty="0" smtClean="0">
                <a:latin typeface="Arial Narrow" pitchFamily="34" charset="0"/>
              </a:rPr>
              <a:t>sectores</a:t>
            </a:r>
            <a:r>
              <a:rPr lang="es-ES" dirty="0" smtClean="0">
                <a:latin typeface="Arial Narrow" pitchFamily="34" charset="0"/>
              </a:rPr>
              <a:t> </a:t>
            </a:r>
            <a:r>
              <a:rPr lang="es-ES" dirty="0" smtClean="0">
                <a:latin typeface="Arial Narrow" pitchFamily="34" charset="0"/>
              </a:rPr>
              <a:t>claves para el crecimiento económico del </a:t>
            </a:r>
            <a:r>
              <a:rPr lang="es-ES" dirty="0" smtClean="0">
                <a:latin typeface="Arial Narrow" pitchFamily="34" charset="0"/>
              </a:rPr>
              <a:t>país por ahora; </a:t>
            </a:r>
            <a:r>
              <a:rPr lang="es-ES" dirty="0">
                <a:latin typeface="Arial Narrow" pitchFamily="34" charset="0"/>
              </a:rPr>
              <a:t>A</a:t>
            </a:r>
            <a:r>
              <a:rPr lang="es-ES" dirty="0" smtClean="0">
                <a:latin typeface="Arial Narrow" pitchFamily="34" charset="0"/>
              </a:rPr>
              <a:t>gricultura, Minería, Industria y Energía, los cuales tienen en común su dependencia del agua como recurso estratégico para su desarrollo.</a:t>
            </a:r>
          </a:p>
          <a:p>
            <a:pPr algn="just"/>
            <a:endParaRPr lang="es-ES" sz="900" dirty="0" smtClean="0">
              <a:latin typeface="Arial Narrow" pitchFamily="34" charset="0"/>
            </a:endParaRPr>
          </a:p>
          <a:p>
            <a:pPr algn="just"/>
            <a:r>
              <a:rPr lang="es-ES" dirty="0" smtClean="0">
                <a:latin typeface="Arial Narrow" pitchFamily="34" charset="0"/>
              </a:rPr>
              <a:t>Las exportaciones agrícolas al 2011 han sido del orden de US$ </a:t>
            </a:r>
            <a:r>
              <a:rPr lang="es-ES" dirty="0" smtClean="0">
                <a:latin typeface="Arial Narrow" pitchFamily="34" charset="0"/>
              </a:rPr>
              <a:t>4,500 MM, equivalentes </a:t>
            </a:r>
            <a:r>
              <a:rPr lang="es-ES" dirty="0" smtClean="0">
                <a:latin typeface="Arial Narrow" pitchFamily="34" charset="0"/>
              </a:rPr>
              <a:t>al 45% del total de las exportaciones no tradicionales.</a:t>
            </a:r>
          </a:p>
          <a:p>
            <a:pPr algn="just"/>
            <a:endParaRPr lang="es-ES" sz="1600" dirty="0" smtClean="0">
              <a:latin typeface="Arial Narrow" pitchFamily="34" charset="0"/>
            </a:endParaRPr>
          </a:p>
          <a:p>
            <a:pPr algn="just"/>
            <a:r>
              <a:rPr lang="es-ES" dirty="0" smtClean="0">
                <a:latin typeface="Arial Narrow" pitchFamily="34" charset="0"/>
              </a:rPr>
              <a:t>El 70% de los alimentos que consume el Perú son producidos por el </a:t>
            </a:r>
            <a:r>
              <a:rPr lang="es-ES" dirty="0">
                <a:latin typeface="Arial Narrow" pitchFamily="34" charset="0"/>
              </a:rPr>
              <a:t>s</a:t>
            </a:r>
            <a:r>
              <a:rPr lang="es-ES" dirty="0" smtClean="0">
                <a:latin typeface="Arial Narrow" pitchFamily="34" charset="0"/>
              </a:rPr>
              <a:t>ector agrícola </a:t>
            </a:r>
            <a:r>
              <a:rPr lang="es-ES" dirty="0" smtClean="0">
                <a:latin typeface="Arial Narrow" pitchFamily="34" charset="0"/>
              </a:rPr>
              <a:t>nacional y </a:t>
            </a:r>
            <a:r>
              <a:rPr lang="es-ES" dirty="0" smtClean="0">
                <a:latin typeface="Arial Narrow" pitchFamily="34" charset="0"/>
              </a:rPr>
              <a:t>da trabajo </a:t>
            </a:r>
            <a:r>
              <a:rPr lang="es-ES" dirty="0" smtClean="0">
                <a:latin typeface="Arial Narrow" pitchFamily="34" charset="0"/>
              </a:rPr>
              <a:t>a más del 30% de </a:t>
            </a:r>
            <a:r>
              <a:rPr lang="es-ES" dirty="0" smtClean="0">
                <a:latin typeface="Arial Narrow" pitchFamily="34" charset="0"/>
              </a:rPr>
              <a:t>la PEA</a:t>
            </a:r>
            <a:r>
              <a:rPr lang="es-ES" dirty="0" smtClean="0">
                <a:latin typeface="Arial Narrow" pitchFamily="34" charset="0"/>
              </a:rPr>
              <a:t>. </a:t>
            </a:r>
          </a:p>
          <a:p>
            <a:pPr algn="just"/>
            <a:endParaRPr lang="es-ES" sz="1100" dirty="0" smtClean="0">
              <a:latin typeface="Arial Narrow" pitchFamily="34" charset="0"/>
            </a:endParaRPr>
          </a:p>
          <a:p>
            <a:pPr algn="just"/>
            <a:r>
              <a:rPr lang="es-ES" dirty="0" smtClean="0">
                <a:latin typeface="Arial Narrow" pitchFamily="34" charset="0"/>
              </a:rPr>
              <a:t>El impacto negativo de un saneamiento deficiente le puede costar al país entre 1.3 y 7.2% del PBI </a:t>
            </a:r>
            <a:r>
              <a:rPr lang="es-ES" sz="2900" dirty="0" smtClean="0">
                <a:latin typeface="Arial Narrow" pitchFamily="34" charset="0"/>
              </a:rPr>
              <a:t>(Fuente: </a:t>
            </a:r>
            <a:r>
              <a:rPr lang="es-ES" sz="2900" dirty="0" err="1" smtClean="0">
                <a:latin typeface="Arial Narrow" pitchFamily="34" charset="0"/>
              </a:rPr>
              <a:t>Economic</a:t>
            </a:r>
            <a:r>
              <a:rPr lang="es-ES" sz="2900" dirty="0" smtClean="0">
                <a:latin typeface="Arial Narrow" pitchFamily="34" charset="0"/>
              </a:rPr>
              <a:t> </a:t>
            </a:r>
            <a:r>
              <a:rPr lang="es-ES" sz="2900" dirty="0" err="1" smtClean="0">
                <a:latin typeface="Arial Narrow" pitchFamily="34" charset="0"/>
              </a:rPr>
              <a:t>Impacts</a:t>
            </a:r>
            <a:r>
              <a:rPr lang="es-ES" sz="2900" dirty="0" smtClean="0">
                <a:latin typeface="Arial Narrow" pitchFamily="34" charset="0"/>
              </a:rPr>
              <a:t> in </a:t>
            </a:r>
            <a:r>
              <a:rPr lang="es-ES" sz="2900" dirty="0" err="1" smtClean="0">
                <a:latin typeface="Arial Narrow" pitchFamily="34" charset="0"/>
              </a:rPr>
              <a:t>Sanitation</a:t>
            </a:r>
            <a:r>
              <a:rPr lang="es-ES" sz="2900" dirty="0" smtClean="0">
                <a:latin typeface="Arial Narrow" pitchFamily="34" charset="0"/>
              </a:rPr>
              <a:t> in </a:t>
            </a:r>
            <a:r>
              <a:rPr lang="es-ES" sz="2900" dirty="0" err="1" smtClean="0">
                <a:latin typeface="Arial Narrow" pitchFamily="34" charset="0"/>
              </a:rPr>
              <a:t>Southeast</a:t>
            </a:r>
            <a:r>
              <a:rPr lang="es-ES" sz="2900" dirty="0" smtClean="0">
                <a:latin typeface="Arial Narrow" pitchFamily="34" charset="0"/>
              </a:rPr>
              <a:t> </a:t>
            </a:r>
            <a:r>
              <a:rPr lang="es-ES" sz="2900" dirty="0" smtClean="0">
                <a:latin typeface="Arial Narrow" pitchFamily="34" charset="0"/>
              </a:rPr>
              <a:t>Asia, WSP-BM</a:t>
            </a:r>
            <a:r>
              <a:rPr lang="es-ES" sz="2900" dirty="0" smtClean="0">
                <a:latin typeface="Arial Narrow" pitchFamily="34" charset="0"/>
              </a:rPr>
              <a:t>, Nov</a:t>
            </a:r>
            <a:r>
              <a:rPr lang="es-ES" sz="2900" dirty="0" smtClean="0">
                <a:latin typeface="Arial Narrow" pitchFamily="34" charset="0"/>
              </a:rPr>
              <a:t>. 2007)</a:t>
            </a:r>
            <a:endParaRPr lang="es-ES" dirty="0" smtClean="0">
              <a:latin typeface="Arial Narrow" pitchFamily="34" charset="0"/>
            </a:endParaRPr>
          </a:p>
          <a:p>
            <a:pPr marL="0" indent="0" algn="just">
              <a:buNone/>
            </a:pPr>
            <a:endParaRPr lang="es-ES" sz="2200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036105"/>
      </p:ext>
    </p:extLst>
  </p:cSld>
  <p:clrMapOvr>
    <a:masterClrMapping/>
  </p:clrMapOvr>
  <p:transition spd="slow">
    <p:zoom/>
    <p:sndAc>
      <p:stSnd>
        <p:snd r:embed="rId2" name="wind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dn.larepublica.pe/sites/default/files/imagecache/img_noticia_640x384/imagen/2012/04/18/imagen-cong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7000" contras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5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34678"/>
            <a:ext cx="8229600" cy="1143000"/>
          </a:xfrm>
        </p:spPr>
        <p:txBody>
          <a:bodyPr anchor="ctr">
            <a:noAutofit/>
          </a:bodyPr>
          <a:lstStyle/>
          <a:p>
            <a:pPr algn="ctr"/>
            <a:r>
              <a:rPr lang="es-PE" sz="2400" b="1" dirty="0" smtClean="0">
                <a:latin typeface="Arial Narrow" pitchFamily="34" charset="0"/>
              </a:rPr>
              <a:t>HUELLA HÍDRICA</a:t>
            </a:r>
            <a:endParaRPr lang="es-PE" sz="2400" b="1" dirty="0">
              <a:latin typeface="Arial Narrow" pitchFamily="34" charset="0"/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E" sz="2000" dirty="0" smtClean="0">
                <a:latin typeface="Arial Narrow" pitchFamily="34" charset="0"/>
              </a:rPr>
              <a:t>Es el indicador que incluye el consumo de agua directo e indirecto de un consumidor o productor</a:t>
            </a:r>
          </a:p>
          <a:p>
            <a:endParaRPr lang="es-PE" sz="1200" dirty="0" smtClean="0">
              <a:latin typeface="Arial Narrow" pitchFamily="34" charset="0"/>
            </a:endParaRPr>
          </a:p>
          <a:p>
            <a:pPr algn="just"/>
            <a:r>
              <a:rPr lang="es-PE" sz="2000" dirty="0" smtClean="0">
                <a:latin typeface="Arial Narrow" pitchFamily="34" charset="0"/>
              </a:rPr>
              <a:t>La </a:t>
            </a:r>
            <a:r>
              <a:rPr lang="es-PE" sz="2000" dirty="0">
                <a:latin typeface="Arial Narrow" pitchFamily="34" charset="0"/>
              </a:rPr>
              <a:t>huella hídrica de un individuo, comunidad, empresa o negocio </a:t>
            </a:r>
            <a:r>
              <a:rPr lang="es-PE" sz="2000" dirty="0" smtClean="0">
                <a:latin typeface="Arial Narrow" pitchFamily="34" charset="0"/>
              </a:rPr>
              <a:t>está definida </a:t>
            </a:r>
            <a:r>
              <a:rPr lang="es-PE" sz="2000" dirty="0">
                <a:latin typeface="Arial Narrow" pitchFamily="34" charset="0"/>
              </a:rPr>
              <a:t>como el volumen total de agua que se necesita para producir </a:t>
            </a:r>
            <a:r>
              <a:rPr lang="es-PE" sz="2000" dirty="0" smtClean="0">
                <a:latin typeface="Arial Narrow" pitchFamily="34" charset="0"/>
              </a:rPr>
              <a:t>los bienes </a:t>
            </a:r>
            <a:r>
              <a:rPr lang="es-PE" sz="2000" dirty="0">
                <a:latin typeface="Arial Narrow" pitchFamily="34" charset="0"/>
              </a:rPr>
              <a:t>y servicios consumidos por los mismos</a:t>
            </a:r>
            <a:r>
              <a:rPr lang="es-PE" sz="2000" dirty="0" smtClean="0">
                <a:latin typeface="Arial Narrow" pitchFamily="34" charset="0"/>
              </a:rPr>
              <a:t>.</a:t>
            </a:r>
          </a:p>
          <a:p>
            <a:pPr algn="just"/>
            <a:endParaRPr lang="es-PE" sz="1100" dirty="0">
              <a:latin typeface="Arial Narrow" pitchFamily="34" charset="0"/>
            </a:endParaRPr>
          </a:p>
          <a:p>
            <a:pPr algn="just"/>
            <a:r>
              <a:rPr lang="es-PE" sz="2000" dirty="0">
                <a:latin typeface="Arial Narrow" pitchFamily="34" charset="0"/>
              </a:rPr>
              <a:t>La huella hídrica de un país es el volumen total de agua </a:t>
            </a:r>
            <a:r>
              <a:rPr lang="es-PE" sz="2000" dirty="0" smtClean="0">
                <a:latin typeface="Arial Narrow" pitchFamily="34" charset="0"/>
              </a:rPr>
              <a:t>utilizado globalmente </a:t>
            </a:r>
            <a:r>
              <a:rPr lang="es-PE" sz="2000" dirty="0">
                <a:latin typeface="Arial Narrow" pitchFamily="34" charset="0"/>
              </a:rPr>
              <a:t>para producir los bienes y servicios consumidos por </a:t>
            </a:r>
            <a:r>
              <a:rPr lang="es-PE" sz="2000" dirty="0" smtClean="0">
                <a:latin typeface="Arial Narrow" pitchFamily="34" charset="0"/>
              </a:rPr>
              <a:t>sus habitantes.</a:t>
            </a:r>
          </a:p>
          <a:p>
            <a:pPr algn="just"/>
            <a:endParaRPr lang="es-PE" sz="1200" dirty="0">
              <a:latin typeface="Arial Narrow" pitchFamily="34" charset="0"/>
            </a:endParaRPr>
          </a:p>
          <a:p>
            <a:pPr algn="just"/>
            <a:r>
              <a:rPr lang="es-PE" sz="2000" dirty="0">
                <a:latin typeface="Arial Narrow" pitchFamily="34" charset="0"/>
              </a:rPr>
              <a:t>Incluye el agua sustraída de los ríos, lagos y acuíferos (aguas </a:t>
            </a:r>
            <a:r>
              <a:rPr lang="es-PE" sz="2000" dirty="0" smtClean="0">
                <a:latin typeface="Arial Narrow" pitchFamily="34" charset="0"/>
              </a:rPr>
              <a:t>superficiales y </a:t>
            </a:r>
            <a:r>
              <a:rPr lang="es-PE" sz="2000" dirty="0">
                <a:latin typeface="Arial Narrow" pitchFamily="34" charset="0"/>
              </a:rPr>
              <a:t>subterráneas) para la agricultura y ganadería, la industria, la minería, </a:t>
            </a:r>
            <a:r>
              <a:rPr lang="es-PE" sz="2000" dirty="0" smtClean="0">
                <a:latin typeface="Arial Narrow" pitchFamily="34" charset="0"/>
              </a:rPr>
              <a:t>la generación </a:t>
            </a:r>
            <a:r>
              <a:rPr lang="es-PE" sz="2000" dirty="0">
                <a:latin typeface="Arial Narrow" pitchFamily="34" charset="0"/>
              </a:rPr>
              <a:t>de energía y el uso doméstico, así como el agua de </a:t>
            </a:r>
            <a:r>
              <a:rPr lang="es-PE" sz="2000" dirty="0" smtClean="0">
                <a:latin typeface="Arial Narrow" pitchFamily="34" charset="0"/>
              </a:rPr>
              <a:t>lluvia utilizada </a:t>
            </a:r>
            <a:r>
              <a:rPr lang="es-PE" sz="2000" dirty="0">
                <a:latin typeface="Arial Narrow" pitchFamily="34" charset="0"/>
              </a:rPr>
              <a:t>para los cultivos.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0648"/>
            <a:ext cx="17811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  <p:sndAc>
      <p:stSnd>
        <p:snd r:embed="rId2" name="wind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 anchor="t">
            <a:noAutofit/>
          </a:bodyPr>
          <a:lstStyle/>
          <a:p>
            <a:pPr algn="ctr"/>
            <a:r>
              <a:rPr lang="es-PE" sz="2400" b="1" dirty="0" smtClean="0">
                <a:latin typeface="Arial Narrow" pitchFamily="34" charset="0"/>
              </a:rPr>
              <a:t>CONSUMO DE AGUA PARA </a:t>
            </a:r>
            <a:r>
              <a:rPr lang="es-PE" sz="2400" b="1" dirty="0">
                <a:latin typeface="Arial Narrow" pitchFamily="34" charset="0"/>
              </a:rPr>
              <a:t>ALMUERZO DE </a:t>
            </a:r>
            <a:r>
              <a:rPr lang="es-PE" sz="2400" b="1" dirty="0" smtClean="0">
                <a:latin typeface="Arial Narrow" pitchFamily="34" charset="0"/>
              </a:rPr>
              <a:t>TRABAJO DE 4 PERSONAS</a:t>
            </a:r>
            <a:endParaRPr lang="es-PE" sz="2400" b="1" dirty="0">
              <a:latin typeface="Arial Narrow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12776"/>
            <a:ext cx="8011194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  <p:sndAc>
      <p:stSnd>
        <p:snd r:embed="rId2" name="wind.wav"/>
      </p:stSnd>
    </p:sndAc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</TotalTime>
  <Words>1044</Words>
  <Application>Microsoft Office PowerPoint</Application>
  <PresentationFormat>Presentación en pantalla (4:3)</PresentationFormat>
  <Paragraphs>248</Paragraphs>
  <Slides>20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Tema de Office</vt:lpstr>
      <vt:lpstr>Gráfico</vt:lpstr>
      <vt:lpstr>Hoja de cálculo</vt:lpstr>
      <vt:lpstr>Hoja de cálculo de Microsoft Excel</vt:lpstr>
      <vt:lpstr>Presentación de PowerPoint</vt:lpstr>
      <vt:lpstr>DISPONIBILIDAD DEL AGUA EN EL MUNDO</vt:lpstr>
      <vt:lpstr>PERÚ, UN PAÍS DE RÍOS Y DE AGUA</vt:lpstr>
      <vt:lpstr>Presentación de PowerPoint</vt:lpstr>
      <vt:lpstr> USO DEL AGUA EN EL PERU</vt:lpstr>
      <vt:lpstr>USO CONSUNTIVO Y NO CONSUNTIVO DEL AGUA </vt:lpstr>
      <vt:lpstr>IMPORTANCIA DEL AGUA EN EL DESARROLLO DEL PAÍS</vt:lpstr>
      <vt:lpstr>HUELLA HÍDRICA</vt:lpstr>
      <vt:lpstr>CONSUMO DE AGUA PARA ALMUERZO DE TRABAJO DE 4 PERSONAS</vt:lpstr>
      <vt:lpstr>¿CUANTA AGUA SE NECESITA? </vt:lpstr>
      <vt:lpstr>¿CUANTA AGUA SE NECESITA? </vt:lpstr>
      <vt:lpstr>AGUA REQUERIDA PARA LA PRODUCCIÓN </vt:lpstr>
      <vt:lpstr>CAMPAÑA  AGRÍCOLA EN CAJAMARCA  Superficie Sembrada 1/(Has) </vt:lpstr>
      <vt:lpstr>PRODUCCION DE PRINCIPALES PRODUCTOS AGROPECUARIOS EN CAJAMARCA 1/ (en miles toneladas)</vt:lpstr>
      <vt:lpstr>Presentación de PowerPoint</vt:lpstr>
      <vt:lpstr>LA PRECIPITACIÓN EN LA ZONA DEL PROYECTO CONGA</vt:lpstr>
      <vt:lpstr>QUE DEBEMOS SABER?</vt:lpstr>
      <vt:lpstr>COMO GESTIONAR EL AGUA</vt:lpstr>
      <vt:lpstr>LECCIONES APRENDIDAS DE CONGA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Central</dc:creator>
  <cp:lastModifiedBy>MICROSOFT OFFICE 2010</cp:lastModifiedBy>
  <cp:revision>29</cp:revision>
  <dcterms:created xsi:type="dcterms:W3CDTF">2012-05-14T15:39:22Z</dcterms:created>
  <dcterms:modified xsi:type="dcterms:W3CDTF">2012-05-23T15:22:14Z</dcterms:modified>
</cp:coreProperties>
</file>