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58" r:id="rId3"/>
    <p:sldId id="260" r:id="rId4"/>
    <p:sldId id="263" r:id="rId5"/>
    <p:sldId id="264" r:id="rId6"/>
    <p:sldId id="270" r:id="rId7"/>
    <p:sldId id="266" r:id="rId8"/>
    <p:sldId id="276" r:id="rId9"/>
    <p:sldId id="257" r:id="rId10"/>
    <p:sldId id="265" r:id="rId11"/>
    <p:sldId id="261" r:id="rId12"/>
    <p:sldId id="268" r:id="rId13"/>
    <p:sldId id="262" r:id="rId14"/>
    <p:sldId id="272" r:id="rId15"/>
    <p:sldId id="271" r:id="rId16"/>
    <p:sldId id="275" r:id="rId17"/>
    <p:sldId id="267" r:id="rId18"/>
    <p:sldId id="274" r:id="rId19"/>
    <p:sldId id="273" r:id="rId20"/>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snapVertSplitter="1" vertBarState="minimized" horzBarState="maximized">
    <p:restoredLeft sz="34564" autoAdjust="0"/>
    <p:restoredTop sz="86482" autoAdjust="0"/>
  </p:normalViewPr>
  <p:slideViewPr>
    <p:cSldViewPr>
      <p:cViewPr varScale="1">
        <p:scale>
          <a:sx n="73" d="100"/>
          <a:sy n="73" d="100"/>
        </p:scale>
        <p:origin x="-1794" y="-102"/>
      </p:cViewPr>
      <p:guideLst>
        <p:guide orient="horz" pos="2160"/>
        <p:guide pos="2880"/>
      </p:guideLst>
    </p:cSldViewPr>
  </p:slideViewPr>
  <p:outlineViewPr>
    <p:cViewPr>
      <p:scale>
        <a:sx n="33" d="100"/>
        <a:sy n="33" d="100"/>
      </p:scale>
      <p:origin x="24" y="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AC67AD-B8A3-4343-A4E4-34E7804E9878}" type="datetimeFigureOut">
              <a:rPr lang="es-PE" smtClean="0"/>
              <a:pPr/>
              <a:t>05/12/2013</a:t>
            </a:fld>
            <a:endParaRPr lang="es-PE"/>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AD5B24-DC13-463F-8D99-252EB878EA8F}" type="slidenum">
              <a:rPr lang="es-PE" smtClean="0"/>
              <a:pPr/>
              <a:t>‹Nº›</a:t>
            </a:fld>
            <a:endParaRPr lang="es-PE"/>
          </a:p>
        </p:txBody>
      </p:sp>
    </p:spTree>
    <p:extLst>
      <p:ext uri="{BB962C8B-B14F-4D97-AF65-F5344CB8AC3E}">
        <p14:creationId xmlns="" xmlns:p14="http://schemas.microsoft.com/office/powerpoint/2010/main" val="3004482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dirty="0"/>
          </a:p>
        </p:txBody>
      </p:sp>
      <p:sp>
        <p:nvSpPr>
          <p:cNvPr id="4" name="3 Marcador de número de diapositiva"/>
          <p:cNvSpPr>
            <a:spLocks noGrp="1"/>
          </p:cNvSpPr>
          <p:nvPr>
            <p:ph type="sldNum" sz="quarter" idx="10"/>
          </p:nvPr>
        </p:nvSpPr>
        <p:spPr/>
        <p:txBody>
          <a:bodyPr/>
          <a:lstStyle/>
          <a:p>
            <a:fld id="{07AD5B24-DC13-463F-8D99-252EB878EA8F}" type="slidenum">
              <a:rPr lang="es-PE" smtClean="0"/>
              <a:pPr/>
              <a:t>1</a:t>
            </a:fld>
            <a:endParaRPr lang="es-PE" dirty="0"/>
          </a:p>
        </p:txBody>
      </p:sp>
    </p:spTree>
    <p:extLst>
      <p:ext uri="{BB962C8B-B14F-4D97-AF65-F5344CB8AC3E}">
        <p14:creationId xmlns="" xmlns:p14="http://schemas.microsoft.com/office/powerpoint/2010/main" val="3501392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9EA7A4E8-0BDD-45E3-8112-3F240FED3823}" type="datetimeFigureOut">
              <a:rPr lang="es-PE" smtClean="0"/>
              <a:pPr/>
              <a:t>05/12/2013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9FDA11C-1626-4AC8-80B7-A5EDA2FDE81E}" type="slidenum">
              <a:rPr lang="es-PE" smtClean="0"/>
              <a:pPr/>
              <a:t>‹Nº›</a:t>
            </a:fld>
            <a:endParaRPr lang="es-PE"/>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9EA7A4E8-0BDD-45E3-8112-3F240FED3823}" type="datetimeFigureOut">
              <a:rPr lang="es-PE" smtClean="0"/>
              <a:pPr/>
              <a:t>05/12/2013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9FDA11C-1626-4AC8-80B7-A5EDA2FDE81E}" type="slidenum">
              <a:rPr lang="es-PE" smtClean="0"/>
              <a:pPr/>
              <a:t>‹Nº›</a:t>
            </a:fld>
            <a:endParaRPr lang="es-PE"/>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9EA7A4E8-0BDD-45E3-8112-3F240FED3823}" type="datetimeFigureOut">
              <a:rPr lang="es-PE" smtClean="0"/>
              <a:pPr/>
              <a:t>05/12/2013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9FDA11C-1626-4AC8-80B7-A5EDA2FDE81E}" type="slidenum">
              <a:rPr lang="es-PE" smtClean="0"/>
              <a:pPr/>
              <a:t>‹Nº›</a:t>
            </a:fld>
            <a:endParaRPr lang="es-PE"/>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EA7A4E8-0BDD-45E3-8112-3F240FED3823}" type="datetimeFigureOut">
              <a:rPr lang="es-PE" smtClean="0"/>
              <a:pPr/>
              <a:t>05/12/2013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9FDA11C-1626-4AC8-80B7-A5EDA2FDE81E}" type="slidenum">
              <a:rPr lang="es-PE" smtClean="0"/>
              <a:pPr/>
              <a:t>‹Nº›</a:t>
            </a:fld>
            <a:endParaRPr lang="es-PE"/>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EA7A4E8-0BDD-45E3-8112-3F240FED3823}" type="datetimeFigureOut">
              <a:rPr lang="es-PE" smtClean="0"/>
              <a:pPr/>
              <a:t>05/12/2013</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D9FDA11C-1626-4AC8-80B7-A5EDA2FDE81E}" type="slidenum">
              <a:rPr lang="es-PE" smtClean="0"/>
              <a:pPr/>
              <a:t>‹Nº›</a:t>
            </a:fld>
            <a:endParaRPr lang="es-PE"/>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EA7A4E8-0BDD-45E3-8112-3F240FED3823}" type="datetimeFigureOut">
              <a:rPr lang="es-PE" smtClean="0"/>
              <a:pPr/>
              <a:t>05/12/2013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D9FDA11C-1626-4AC8-80B7-A5EDA2FDE81E}" type="slidenum">
              <a:rPr lang="es-PE" smtClean="0"/>
              <a:pPr/>
              <a:t>‹Nº›</a:t>
            </a:fld>
            <a:endParaRPr lang="es-PE"/>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s-ES" smtClean="0"/>
              <a:t>Haga clic para modificar el estilo de texto del patrón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9EA7A4E8-0BDD-45E3-8112-3F240FED3823}" type="datetimeFigureOut">
              <a:rPr lang="es-PE" smtClean="0"/>
              <a:pPr/>
              <a:t>05/12/2013</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D9FDA11C-1626-4AC8-80B7-A5EDA2FDE81E}" type="slidenum">
              <a:rPr lang="es-PE" smtClean="0"/>
              <a:pPr/>
              <a:t>‹Nº›</a:t>
            </a:fld>
            <a:endParaRPr lang="es-PE"/>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9EA7A4E8-0BDD-45E3-8112-3F240FED3823}" type="datetimeFigureOut">
              <a:rPr lang="es-PE" smtClean="0"/>
              <a:pPr/>
              <a:t>05/12/2013</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D9FDA11C-1626-4AC8-80B7-A5EDA2FDE81E}" type="slidenum">
              <a:rPr lang="es-PE" smtClean="0"/>
              <a:pPr/>
              <a:t>‹Nº›</a:t>
            </a:fld>
            <a:endParaRPr lang="es-PE"/>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A7A4E8-0BDD-45E3-8112-3F240FED3823}" type="datetimeFigureOut">
              <a:rPr lang="es-PE" smtClean="0"/>
              <a:pPr/>
              <a:t>05/12/2013</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D9FDA11C-1626-4AC8-80B7-A5EDA2FDE81E}" type="slidenum">
              <a:rPr lang="es-PE" smtClean="0"/>
              <a:pPr/>
              <a:t>‹Nº›</a:t>
            </a:fld>
            <a:endParaRPr lang="es-PE"/>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EA7A4E8-0BDD-45E3-8112-3F240FED3823}" type="datetimeFigureOut">
              <a:rPr lang="es-PE" smtClean="0"/>
              <a:pPr/>
              <a:t>05/12/2013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D9FDA11C-1626-4AC8-80B7-A5EDA2FDE81E}" type="slidenum">
              <a:rPr lang="es-PE" smtClean="0"/>
              <a:pPr/>
              <a:t>‹Nº›</a:t>
            </a:fld>
            <a:endParaRPr lang="es-PE"/>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EA7A4E8-0BDD-45E3-8112-3F240FED3823}" type="datetimeFigureOut">
              <a:rPr lang="es-PE" smtClean="0"/>
              <a:pPr/>
              <a:t>05/12/2013</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D9FDA11C-1626-4AC8-80B7-A5EDA2FDE81E}" type="slidenum">
              <a:rPr lang="es-PE" smtClean="0"/>
              <a:pPr/>
              <a:t>‹Nº›</a:t>
            </a:fld>
            <a:endParaRPr lang="es-PE"/>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s-ES" smtClean="0"/>
              <a:t>Haga clic para modificar el estilo de título del patrón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9EA7A4E8-0BDD-45E3-8112-3F240FED3823}" type="datetimeFigureOut">
              <a:rPr lang="es-PE" smtClean="0"/>
              <a:pPr/>
              <a:t>05/12/2013</a:t>
            </a:fld>
            <a:endParaRPr lang="es-PE"/>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s-PE"/>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9FDA11C-1626-4AC8-80B7-A5EDA2FDE81E}" type="slidenum">
              <a:rPr lang="es-PE" smtClean="0"/>
              <a:pPr/>
              <a:t>‹Nº›</a:t>
            </a:fld>
            <a:endParaRPr lang="es-P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hyperlink" Target="http://support.google.com/mail/bin/answer.py?hl=es&amp;answer=1311182&amp;ctx=mai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779912" y="5949280"/>
            <a:ext cx="7560840" cy="360040"/>
          </a:xfrm>
        </p:spPr>
        <p:txBody>
          <a:bodyPr>
            <a:normAutofit fontScale="92500" lnSpcReduction="20000"/>
          </a:bodyPr>
          <a:lstStyle/>
          <a:p>
            <a:r>
              <a:rPr lang="es-PE" dirty="0" smtClean="0"/>
              <a:t>Tejiendo las redes del diálogo…….</a:t>
            </a:r>
            <a:endParaRPr lang="es-PE" dirty="0"/>
          </a:p>
        </p:txBody>
      </p:sp>
      <p:sp>
        <p:nvSpPr>
          <p:cNvPr id="2" name="1 Título"/>
          <p:cNvSpPr>
            <a:spLocks noGrp="1"/>
          </p:cNvSpPr>
          <p:nvPr>
            <p:ph type="ctrTitle"/>
          </p:nvPr>
        </p:nvSpPr>
        <p:spPr>
          <a:xfrm>
            <a:off x="348977" y="1484784"/>
            <a:ext cx="7175351" cy="1793167"/>
          </a:xfrm>
        </p:spPr>
        <p:txBody>
          <a:bodyPr/>
          <a:lstStyle/>
          <a:p>
            <a:r>
              <a:rPr lang="es-PE" dirty="0" smtClean="0"/>
              <a:t>GDMDS 2013</a:t>
            </a:r>
            <a:endParaRPr lang="es-PE" dirty="0"/>
          </a:p>
        </p:txBody>
      </p:sp>
      <p:pic>
        <p:nvPicPr>
          <p:cNvPr id="3074" name="Picture 2" descr="D:\SISTEMAAAAA\encabezado.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3861048"/>
            <a:ext cx="9144000" cy="1743075"/>
          </a:xfrm>
          <a:prstGeom prst="rect">
            <a:avLst/>
          </a:prstGeom>
          <a:noFill/>
          <a:extLst>
            <a:ext uri="{909E8E84-426E-40DD-AFC4-6F175D3DCCD1}">
              <a14:hiddenFill xmlns="" xmlns:a14="http://schemas.microsoft.com/office/drawing/2010/main">
                <a:solidFill>
                  <a:srgbClr val="FFFFFF"/>
                </a:solidFill>
              </a14:hiddenFill>
            </a:ext>
          </a:extLst>
        </p:spPr>
      </p:pic>
      <p:pic>
        <p:nvPicPr>
          <p:cNvPr id="3075" name="Picture 3" descr="C:\Users\USER\Desktop\logo-gdmds.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868144" y="764704"/>
            <a:ext cx="2555801" cy="223224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60286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900608" y="1065074"/>
            <a:ext cx="10225136" cy="1164867"/>
          </a:xfrm>
        </p:spPr>
        <p:txBody>
          <a:bodyPr/>
          <a:lstStyle/>
          <a:p>
            <a:r>
              <a:rPr lang="es-PE" dirty="0" smtClean="0"/>
              <a:t>Talleres en Arequipa, Apurímac, Cajamarca y Ancash</a:t>
            </a:r>
            <a:endParaRPr lang="es-PE" dirty="0"/>
          </a:p>
        </p:txBody>
      </p:sp>
      <p:sp>
        <p:nvSpPr>
          <p:cNvPr id="7" name="6 CuadroTexto"/>
          <p:cNvSpPr txBox="1"/>
          <p:nvPr/>
        </p:nvSpPr>
        <p:spPr>
          <a:xfrm>
            <a:off x="2123728" y="141744"/>
            <a:ext cx="6135076" cy="923330"/>
          </a:xfrm>
          <a:prstGeom prst="rect">
            <a:avLst/>
          </a:prstGeom>
          <a:noFill/>
        </p:spPr>
        <p:txBody>
          <a:bodyPr wrap="square" rtlCol="0">
            <a:spAutoFit/>
          </a:bodyPr>
          <a:lstStyle/>
          <a:p>
            <a:pPr marL="45720"/>
            <a:r>
              <a:rPr lang="es-PE" dirty="0" smtClean="0"/>
              <a:t>Línea de acción 4: </a:t>
            </a:r>
            <a:r>
              <a:rPr lang="es-PE" dirty="0"/>
              <a:t>Capacitación en transformación de conflictos</a:t>
            </a:r>
          </a:p>
          <a:p>
            <a:endParaRPr lang="es-PE" dirty="0"/>
          </a:p>
        </p:txBody>
      </p:sp>
      <p:pic>
        <p:nvPicPr>
          <p:cNvPr id="8" name="Picture 3" descr="C:\Users\USER\Desktop\logo-gdmds.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028384" y="141744"/>
            <a:ext cx="824452" cy="72008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4 Marcador de contenido"/>
          <p:cNvSpPr>
            <a:spLocks noGrp="1"/>
          </p:cNvSpPr>
          <p:nvPr>
            <p:ph sz="quarter" idx="13"/>
          </p:nvPr>
        </p:nvSpPr>
        <p:spPr/>
        <p:txBody>
          <a:bodyPr/>
          <a:lstStyle/>
          <a:p>
            <a:endParaRPr lang="es-PE" dirty="0"/>
          </a:p>
        </p:txBody>
      </p:sp>
      <p:pic>
        <p:nvPicPr>
          <p:cNvPr id="9" name="0 Imagen"/>
          <p:cNvPicPr/>
          <p:nvPr/>
        </p:nvPicPr>
        <p:blipFill rotWithShape="1">
          <a:blip r:embed="rId3" cstate="print">
            <a:extLst>
              <a:ext uri="{28A0092B-C50C-407E-A947-70E740481C1C}">
                <a14:useLocalDpi xmlns="" xmlns:a14="http://schemas.microsoft.com/office/drawing/2010/main" val="0"/>
              </a:ext>
            </a:extLst>
          </a:blip>
          <a:srcRect t="33520" b="6469"/>
          <a:stretch/>
        </p:blipFill>
        <p:spPr bwMode="auto">
          <a:xfrm>
            <a:off x="-417347" y="3124464"/>
            <a:ext cx="5612130" cy="2526030"/>
          </a:xfrm>
          <a:prstGeom prst="rect">
            <a:avLst/>
          </a:prstGeom>
          <a:ln>
            <a:noFill/>
          </a:ln>
          <a:extLst>
            <a:ext uri="{53640926-AAD7-44D8-BBD7-CCE9431645EC}">
              <a14:shadowObscured xmlns="" xmlns:a14="http://schemas.microsoft.com/office/drawing/2010/main"/>
            </a:ext>
          </a:extLst>
        </p:spPr>
      </p:pic>
      <p:pic>
        <p:nvPicPr>
          <p:cNvPr id="10" name="0 Imagen"/>
          <p:cNvPicPr/>
          <p:nvPr/>
        </p:nvPicPr>
        <p:blipFill rotWithShape="1">
          <a:blip r:embed="rId4" cstate="print">
            <a:extLst>
              <a:ext uri="{28A0092B-C50C-407E-A947-70E740481C1C}">
                <a14:useLocalDpi xmlns="" xmlns:a14="http://schemas.microsoft.com/office/drawing/2010/main" val="0"/>
              </a:ext>
            </a:extLst>
          </a:blip>
          <a:srcRect t="22847"/>
          <a:stretch/>
        </p:blipFill>
        <p:spPr bwMode="auto">
          <a:xfrm>
            <a:off x="5194782" y="3140968"/>
            <a:ext cx="4307947" cy="2493023"/>
          </a:xfrm>
          <a:prstGeom prst="rect">
            <a:avLst/>
          </a:prstGeom>
          <a:ln>
            <a:noFill/>
          </a:ln>
          <a:extLst>
            <a:ext uri="{53640926-AAD7-44D8-BBD7-CCE9431645EC}">
              <a14:shadowObscured xmlns="" xmlns:a14="http://schemas.microsoft.com/office/drawing/2010/main"/>
            </a:ext>
          </a:extLst>
        </p:spPr>
      </p:pic>
      <p:sp>
        <p:nvSpPr>
          <p:cNvPr id="6" name="5 CuadroTexto"/>
          <p:cNvSpPr txBox="1"/>
          <p:nvPr/>
        </p:nvSpPr>
        <p:spPr>
          <a:xfrm>
            <a:off x="3059832" y="5877272"/>
            <a:ext cx="4968552" cy="646331"/>
          </a:xfrm>
          <a:prstGeom prst="rect">
            <a:avLst/>
          </a:prstGeom>
          <a:noFill/>
        </p:spPr>
        <p:txBody>
          <a:bodyPr wrap="square" rtlCol="0">
            <a:spAutoFit/>
          </a:bodyPr>
          <a:lstStyle/>
          <a:p>
            <a:r>
              <a:rPr lang="es-PE" dirty="0" smtClean="0"/>
              <a:t>Como parte de las actividades de Diálogo </a:t>
            </a:r>
            <a:r>
              <a:rPr lang="es-PE" dirty="0" smtClean="0"/>
              <a:t>Sur  </a:t>
            </a:r>
            <a:r>
              <a:rPr lang="es-PE" dirty="0" err="1" smtClean="0"/>
              <a:t>Care</a:t>
            </a:r>
            <a:r>
              <a:rPr lang="es-PE" dirty="0" smtClean="0"/>
              <a:t>, labor, Red social  y </a:t>
            </a:r>
            <a:r>
              <a:rPr lang="es-PE" dirty="0" err="1" smtClean="0"/>
              <a:t>Prodialogo</a:t>
            </a:r>
            <a:r>
              <a:rPr lang="es-PE" dirty="0" smtClean="0"/>
              <a:t>.</a:t>
            </a:r>
            <a:endParaRPr lang="es-PE" dirty="0"/>
          </a:p>
        </p:txBody>
      </p:sp>
    </p:spTree>
    <p:extLst>
      <p:ext uri="{BB962C8B-B14F-4D97-AF65-F5344CB8AC3E}">
        <p14:creationId xmlns="" xmlns:p14="http://schemas.microsoft.com/office/powerpoint/2010/main" val="16967314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0628" y="1124744"/>
            <a:ext cx="8280920" cy="1512168"/>
          </a:xfrm>
        </p:spPr>
        <p:txBody>
          <a:bodyPr/>
          <a:lstStyle/>
          <a:p>
            <a:r>
              <a:rPr lang="es-PE" sz="3600" dirty="0">
                <a:effectLst/>
              </a:rPr>
              <a:t>Encuentro Comités de Monitoreo Ambiental Participativo del Sur del Perú. </a:t>
            </a:r>
          </a:p>
        </p:txBody>
      </p:sp>
      <p:sp>
        <p:nvSpPr>
          <p:cNvPr id="3" name="2 Marcador de contenido"/>
          <p:cNvSpPr>
            <a:spLocks noGrp="1"/>
          </p:cNvSpPr>
          <p:nvPr>
            <p:ph sz="quarter" idx="13"/>
          </p:nvPr>
        </p:nvSpPr>
        <p:spPr>
          <a:xfrm>
            <a:off x="4983085" y="2851274"/>
            <a:ext cx="4067944" cy="3225462"/>
          </a:xfrm>
        </p:spPr>
        <p:txBody>
          <a:bodyPr>
            <a:normAutofit fontScale="55000" lnSpcReduction="20000"/>
          </a:bodyPr>
          <a:lstStyle/>
          <a:p>
            <a:r>
              <a:rPr lang="es-ES" dirty="0"/>
              <a:t>Con la coorganización del  Proyecto DIALOGA,  la Red Nacional de Líderes Sociales, y gracias al apoyo de 11.11.11 y el Programa de las Naciones Unidas para el Desarrollo (PNUD), se llevó a cabo el Encuentro de Comités de Monitoreo Ambiental Participativo del sur del país, el cual tuvo por objetivo generar un espacio de reflexión del marco legal e institucional en torno a los </a:t>
            </a:r>
            <a:r>
              <a:rPr lang="es-ES" dirty="0" err="1"/>
              <a:t>monitoreos</a:t>
            </a:r>
            <a:r>
              <a:rPr lang="es-ES" dirty="0"/>
              <a:t> ambientales del sector minero, además de propiciar el encuentro diversas experiencias de monitoreo ambiental desarrolladas en el sur del país</a:t>
            </a:r>
            <a:r>
              <a:rPr lang="es-ES" dirty="0" smtClean="0"/>
              <a:t>.</a:t>
            </a:r>
            <a:endParaRPr lang="es-PE" dirty="0"/>
          </a:p>
          <a:p>
            <a:r>
              <a:rPr lang="es-PE" dirty="0"/>
              <a:t>El mismo tuvo lugar </a:t>
            </a:r>
            <a:r>
              <a:rPr lang="es-ES" dirty="0"/>
              <a:t>en las instalaciones del Restaurante Campestre Los Ángeles, ubicado en el sector de Los Ángeles de la ciudad de Moquegua los días 12 y 13 de agosto de 2013. Aproximadamente 50 líderes provenientes de Arequipa, Tacna, Moquegua, </a:t>
            </a:r>
            <a:r>
              <a:rPr lang="es-ES" dirty="0" err="1"/>
              <a:t>Tapay</a:t>
            </a:r>
            <a:r>
              <a:rPr lang="es-ES" dirty="0"/>
              <a:t>, Apurímac, Valle del Tambo e </a:t>
            </a:r>
            <a:r>
              <a:rPr lang="es-ES" dirty="0" err="1"/>
              <a:t>Ilo</a:t>
            </a:r>
            <a:r>
              <a:rPr lang="es-ES" dirty="0"/>
              <a:t>, participaron activamente aplicando los conocimientos teóricos impartidos en el evento.</a:t>
            </a:r>
            <a:r>
              <a:rPr lang="es-PE" dirty="0"/>
              <a:t> </a:t>
            </a:r>
          </a:p>
        </p:txBody>
      </p:sp>
      <p:pic>
        <p:nvPicPr>
          <p:cNvPr id="4" name="3 Imagen" descr="F:\DCIM\112SSCAM\SDC12294.JPG"/>
          <p:cNvPicPr/>
          <p:nvPr/>
        </p:nvPicPr>
        <p:blipFill rotWithShape="1">
          <a:blip r:embed="rId2" cstate="print">
            <a:extLst>
              <a:ext uri="{28A0092B-C50C-407E-A947-70E740481C1C}">
                <a14:useLocalDpi xmlns="" xmlns:a14="http://schemas.microsoft.com/office/drawing/2010/main" val="0"/>
              </a:ext>
            </a:extLst>
          </a:blip>
          <a:srcRect t="18100"/>
          <a:stretch/>
        </p:blipFill>
        <p:spPr bwMode="auto">
          <a:xfrm>
            <a:off x="0" y="2780928"/>
            <a:ext cx="4983085" cy="3312368"/>
          </a:xfrm>
          <a:prstGeom prst="rect">
            <a:avLst/>
          </a:prstGeom>
          <a:noFill/>
          <a:ln>
            <a:noFill/>
          </a:ln>
          <a:extLst>
            <a:ext uri="{53640926-AAD7-44D8-BBD7-CCE9431645EC}">
              <a14:shadowObscured xmlns="" xmlns:a14="http://schemas.microsoft.com/office/drawing/2010/main"/>
            </a:ext>
          </a:extLst>
        </p:spPr>
      </p:pic>
      <p:sp>
        <p:nvSpPr>
          <p:cNvPr id="5" name="4 CuadroTexto"/>
          <p:cNvSpPr txBox="1"/>
          <p:nvPr/>
        </p:nvSpPr>
        <p:spPr>
          <a:xfrm>
            <a:off x="1939015" y="260648"/>
            <a:ext cx="6135076" cy="646331"/>
          </a:xfrm>
          <a:prstGeom prst="rect">
            <a:avLst/>
          </a:prstGeom>
          <a:noFill/>
        </p:spPr>
        <p:txBody>
          <a:bodyPr wrap="square" rtlCol="0">
            <a:spAutoFit/>
          </a:bodyPr>
          <a:lstStyle/>
          <a:p>
            <a:pPr marL="45720"/>
            <a:r>
              <a:rPr lang="es-PE" dirty="0" smtClean="0"/>
              <a:t>Línea de acción 5: </a:t>
            </a:r>
            <a:r>
              <a:rPr lang="es-PE" dirty="0"/>
              <a:t>Monitoreo ambiental participativa</a:t>
            </a:r>
          </a:p>
          <a:p>
            <a:endParaRPr lang="es-PE" dirty="0"/>
          </a:p>
        </p:txBody>
      </p:sp>
      <p:pic>
        <p:nvPicPr>
          <p:cNvPr id="6" name="Picture 3" descr="C:\Users\USER\Desktop\logo-gdmds.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74091" y="139225"/>
            <a:ext cx="657457" cy="57422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161054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2576" y="908720"/>
            <a:ext cx="6512511" cy="1143000"/>
          </a:xfrm>
        </p:spPr>
        <p:txBody>
          <a:bodyPr/>
          <a:lstStyle/>
          <a:p>
            <a:r>
              <a:rPr lang="es-PE" dirty="0" smtClean="0"/>
              <a:t>Encuentro y talleres CMVAP</a:t>
            </a:r>
            <a:endParaRPr lang="es-PE" dirty="0"/>
          </a:p>
        </p:txBody>
      </p:sp>
      <p:sp>
        <p:nvSpPr>
          <p:cNvPr id="3" name="2 Marcador de contenido"/>
          <p:cNvSpPr>
            <a:spLocks noGrp="1"/>
          </p:cNvSpPr>
          <p:nvPr>
            <p:ph sz="quarter" idx="13"/>
          </p:nvPr>
        </p:nvSpPr>
        <p:spPr>
          <a:xfrm>
            <a:off x="4427072" y="2957322"/>
            <a:ext cx="4464496" cy="3888432"/>
          </a:xfrm>
        </p:spPr>
        <p:txBody>
          <a:bodyPr>
            <a:normAutofit fontScale="40000" lnSpcReduction="20000"/>
          </a:bodyPr>
          <a:lstStyle/>
          <a:p>
            <a:r>
              <a:rPr lang="es-PE" sz="3300" dirty="0"/>
              <a:t>A lo largo del presente año se llevaron adelante varios talleres de sensibilización relacionado con la formación e implementación de comités de </a:t>
            </a:r>
            <a:r>
              <a:rPr lang="es-PE" sz="3300" dirty="0" err="1"/>
              <a:t>monitoreos</a:t>
            </a:r>
            <a:r>
              <a:rPr lang="es-PE" sz="3300" dirty="0"/>
              <a:t> ambientales participativos en la región Ancash. Distritos, centros poblados y comunidades como </a:t>
            </a:r>
            <a:r>
              <a:rPr lang="es-PE" sz="3300" dirty="0" err="1"/>
              <a:t>Aquia</a:t>
            </a:r>
            <a:r>
              <a:rPr lang="es-PE" sz="3300" dirty="0"/>
              <a:t>, </a:t>
            </a:r>
            <a:r>
              <a:rPr lang="es-PE" sz="3300" dirty="0" err="1"/>
              <a:t>Mataquita-Jangas</a:t>
            </a:r>
            <a:r>
              <a:rPr lang="es-PE" sz="3300" dirty="0"/>
              <a:t>, San Marcos, </a:t>
            </a:r>
            <a:r>
              <a:rPr lang="es-PE" sz="3300" dirty="0" err="1"/>
              <a:t>Ango</a:t>
            </a:r>
            <a:r>
              <a:rPr lang="es-PE" sz="3300" dirty="0"/>
              <a:t> y </a:t>
            </a:r>
            <a:r>
              <a:rPr lang="es-PE" sz="3300" dirty="0" err="1"/>
              <a:t>Juprog</a:t>
            </a:r>
            <a:r>
              <a:rPr lang="es-PE" sz="3300" dirty="0"/>
              <a:t> en Huari participaron de estos talleres informativos. </a:t>
            </a:r>
          </a:p>
          <a:p>
            <a:r>
              <a:rPr lang="es-PE" sz="3300" dirty="0"/>
              <a:t>Para el desarrollo de cada taller, que fueron 5 en total, se contó con la participación de casi 100 pobladores de comunidades, los mismos que ahora son los impulsores, en algunos casos, de la formación de sus propios comités de monitoreo ambiental participativo. </a:t>
            </a:r>
          </a:p>
          <a:p>
            <a:r>
              <a:rPr lang="es-PE" sz="3300" dirty="0"/>
              <a:t>El desarrollo estos talleres contó con la participación activa tanto de profesionales del GDMDS </a:t>
            </a:r>
            <a:r>
              <a:rPr lang="es-PE" sz="3300" dirty="0" err="1"/>
              <a:t>asi</a:t>
            </a:r>
            <a:r>
              <a:rPr lang="es-PE" sz="3300" dirty="0"/>
              <a:t> como de profesionales del ALA y de la OEFA. El objetivo es crear conciencia en la población de la importancia de llevar adelante estos </a:t>
            </a:r>
            <a:r>
              <a:rPr lang="es-PE" sz="3300" dirty="0" err="1"/>
              <a:t>monitoreos</a:t>
            </a:r>
            <a:r>
              <a:rPr lang="es-PE" sz="3300" dirty="0"/>
              <a:t>, empoderándolos y dándoles las herramientas y conocimientos para poder  vigilar el medioambiente y de este modo trabajar con las empresas y el estado en el cuidado del mismo.</a:t>
            </a:r>
          </a:p>
          <a:p>
            <a:endParaRPr lang="es-PE" dirty="0" smtClean="0"/>
          </a:p>
        </p:txBody>
      </p:sp>
      <p:sp>
        <p:nvSpPr>
          <p:cNvPr id="5" name="4 CuadroTexto"/>
          <p:cNvSpPr txBox="1"/>
          <p:nvPr/>
        </p:nvSpPr>
        <p:spPr>
          <a:xfrm>
            <a:off x="2267744" y="141744"/>
            <a:ext cx="6135076" cy="923330"/>
          </a:xfrm>
          <a:prstGeom prst="rect">
            <a:avLst/>
          </a:prstGeom>
          <a:noFill/>
        </p:spPr>
        <p:txBody>
          <a:bodyPr wrap="square" rtlCol="0">
            <a:spAutoFit/>
          </a:bodyPr>
          <a:lstStyle/>
          <a:p>
            <a:pPr marL="45720"/>
            <a:r>
              <a:rPr lang="es-PE" dirty="0" smtClean="0"/>
              <a:t>Línea de acción 5: </a:t>
            </a:r>
            <a:r>
              <a:rPr lang="es-PE" dirty="0"/>
              <a:t>Capacitación en transformación de conflictos</a:t>
            </a:r>
          </a:p>
          <a:p>
            <a:endParaRPr lang="es-PE" dirty="0"/>
          </a:p>
        </p:txBody>
      </p:sp>
      <p:pic>
        <p:nvPicPr>
          <p:cNvPr id="6" name="Picture 3" descr="C:\Users\USER\Desktop\logo-gdmds.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074091" y="139225"/>
            <a:ext cx="657457" cy="574226"/>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6 Imagen" descr="C:\DOCUMEN TRAB GDM\ALEX RAMIREZ GDMDS\GRUPO DIALOGO ANCASH 2013\TALLER ANCASH\FOTOS TALLERES\DSC05116.JPG"/>
          <p:cNvPicPr/>
          <p:nvPr/>
        </p:nvPicPr>
        <p:blipFill>
          <a:blip r:embed="rId3" cstate="print"/>
          <a:srcRect/>
          <a:stretch>
            <a:fillRect/>
          </a:stretch>
        </p:blipFill>
        <p:spPr bwMode="auto">
          <a:xfrm>
            <a:off x="395536" y="2492896"/>
            <a:ext cx="4031536" cy="3024336"/>
          </a:xfrm>
          <a:prstGeom prst="rect">
            <a:avLst/>
          </a:prstGeom>
          <a:noFill/>
          <a:ln w="9525">
            <a:noFill/>
            <a:miter lim="800000"/>
            <a:headEnd/>
            <a:tailEnd/>
          </a:ln>
        </p:spPr>
      </p:pic>
      <p:sp>
        <p:nvSpPr>
          <p:cNvPr id="8" name="7 CuadroTexto"/>
          <p:cNvSpPr txBox="1"/>
          <p:nvPr/>
        </p:nvSpPr>
        <p:spPr>
          <a:xfrm>
            <a:off x="611560" y="5517232"/>
            <a:ext cx="3815512" cy="1231106"/>
          </a:xfrm>
          <a:prstGeom prst="rect">
            <a:avLst/>
          </a:prstGeom>
          <a:noFill/>
        </p:spPr>
        <p:txBody>
          <a:bodyPr wrap="square" rtlCol="0">
            <a:spAutoFit/>
          </a:bodyPr>
          <a:lstStyle/>
          <a:p>
            <a:r>
              <a:rPr lang="es-PE" sz="1400" b="1" i="1" dirty="0"/>
              <a:t>Los pobladores de </a:t>
            </a:r>
            <a:r>
              <a:rPr lang="es-PE" sz="1400" b="1" i="1" dirty="0" err="1"/>
              <a:t>Aquia</a:t>
            </a:r>
            <a:r>
              <a:rPr lang="es-PE" sz="1400" b="1" i="1" dirty="0"/>
              <a:t>, en la provincia de Bolognesi, también asistieron en gran cantidad a los talleres llevados a cabo en su local municipal.</a:t>
            </a:r>
            <a:endParaRPr lang="es-PE" sz="1400" dirty="0"/>
          </a:p>
          <a:p>
            <a:endParaRPr lang="es-PE" dirty="0"/>
          </a:p>
        </p:txBody>
      </p:sp>
      <p:pic>
        <p:nvPicPr>
          <p:cNvPr id="9" name="8 Imagen" descr="DSC05198"/>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300192" y="836712"/>
            <a:ext cx="2575372" cy="2067031"/>
          </a:xfrm>
          <a:prstGeom prst="rect">
            <a:avLst/>
          </a:prstGeom>
          <a:noFill/>
          <a:ln>
            <a:noFill/>
          </a:ln>
        </p:spPr>
      </p:pic>
    </p:spTree>
    <p:extLst>
      <p:ext uri="{BB962C8B-B14F-4D97-AF65-F5344CB8AC3E}">
        <p14:creationId xmlns="" xmlns:p14="http://schemas.microsoft.com/office/powerpoint/2010/main" val="3292156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6252" y="908720"/>
            <a:ext cx="7920880" cy="910404"/>
          </a:xfrm>
        </p:spPr>
        <p:txBody>
          <a:bodyPr/>
          <a:lstStyle/>
          <a:p>
            <a:r>
              <a:rPr lang="es-PE" dirty="0" smtClean="0"/>
              <a:t>Grupo de Diálogo Ancash</a:t>
            </a:r>
            <a:endParaRPr lang="es-PE" dirty="0"/>
          </a:p>
        </p:txBody>
      </p:sp>
      <p:sp>
        <p:nvSpPr>
          <p:cNvPr id="3" name="2 Marcador de contenido"/>
          <p:cNvSpPr>
            <a:spLocks noGrp="1"/>
          </p:cNvSpPr>
          <p:nvPr>
            <p:ph sz="quarter" idx="13"/>
          </p:nvPr>
        </p:nvSpPr>
        <p:spPr>
          <a:xfrm>
            <a:off x="5610224" y="2132856"/>
            <a:ext cx="3354264" cy="4176464"/>
          </a:xfrm>
        </p:spPr>
        <p:txBody>
          <a:bodyPr>
            <a:normAutofit fontScale="92500" lnSpcReduction="10000"/>
          </a:bodyPr>
          <a:lstStyle/>
          <a:p>
            <a:r>
              <a:rPr lang="es-PE" dirty="0"/>
              <a:t>Grupo de Dialogo Transparencia y Desarrollo de Ancash (</a:t>
            </a:r>
            <a:r>
              <a:rPr lang="es-PE" dirty="0" smtClean="0"/>
              <a:t>GDTDA) ha realizado 12 reuniones en 2013 realizadas mensualmente, </a:t>
            </a:r>
            <a:r>
              <a:rPr lang="es-PE" dirty="0"/>
              <a:t>Fomenta el entendimiento mutuo, el relacionamiento entre sus integrantes, la generación de confianza y el desarrollo de puentes y canales de comunicación.</a:t>
            </a:r>
          </a:p>
        </p:txBody>
      </p:sp>
      <p:sp>
        <p:nvSpPr>
          <p:cNvPr id="6" name="5 CuadroTexto"/>
          <p:cNvSpPr txBox="1"/>
          <p:nvPr/>
        </p:nvSpPr>
        <p:spPr>
          <a:xfrm>
            <a:off x="2364741" y="141744"/>
            <a:ext cx="6135076" cy="646331"/>
          </a:xfrm>
          <a:prstGeom prst="rect">
            <a:avLst/>
          </a:prstGeom>
          <a:noFill/>
        </p:spPr>
        <p:txBody>
          <a:bodyPr wrap="square" rtlCol="0">
            <a:spAutoFit/>
          </a:bodyPr>
          <a:lstStyle/>
          <a:p>
            <a:pPr marL="45720"/>
            <a:r>
              <a:rPr lang="es-PE" dirty="0" smtClean="0"/>
              <a:t>Línea de acción 6: Grupos de diálogo regionales</a:t>
            </a:r>
            <a:endParaRPr lang="es-PE" dirty="0"/>
          </a:p>
          <a:p>
            <a:endParaRPr lang="es-PE" dirty="0"/>
          </a:p>
        </p:txBody>
      </p:sp>
      <p:pic>
        <p:nvPicPr>
          <p:cNvPr id="8" name="Picture 3" descr="C:\Users\USER\Desktop\logo-gdmds.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171089" y="141744"/>
            <a:ext cx="657457" cy="574226"/>
          </a:xfrm>
          <a:prstGeom prst="rect">
            <a:avLst/>
          </a:prstGeom>
          <a:noFill/>
          <a:extLst>
            <a:ext uri="{909E8E84-426E-40DD-AFC4-6F175D3DCCD1}">
              <a14:hiddenFill xmlns="" xmlns:a14="http://schemas.microsoft.com/office/drawing/2010/main">
                <a:solidFill>
                  <a:srgbClr val="FFFFFF"/>
                </a:solidFill>
              </a14:hiddenFill>
            </a:ext>
          </a:extLst>
        </p:spPr>
      </p:pic>
      <p:pic>
        <p:nvPicPr>
          <p:cNvPr id="8196" name="Picture 4" descr="D:\viaje ancash\SDC1225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1817" y="2276872"/>
            <a:ext cx="5076056" cy="380704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27241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788075"/>
            <a:ext cx="6512511" cy="1143000"/>
          </a:xfrm>
        </p:spPr>
        <p:txBody>
          <a:bodyPr/>
          <a:lstStyle/>
          <a:p>
            <a:r>
              <a:rPr lang="es-PE" dirty="0" smtClean="0"/>
              <a:t>Grupo de Diálogo Arequipa</a:t>
            </a:r>
            <a:endParaRPr lang="es-PE" dirty="0"/>
          </a:p>
        </p:txBody>
      </p:sp>
      <p:sp>
        <p:nvSpPr>
          <p:cNvPr id="6" name="5 CuadroTexto"/>
          <p:cNvSpPr txBox="1"/>
          <p:nvPr/>
        </p:nvSpPr>
        <p:spPr>
          <a:xfrm>
            <a:off x="2364741" y="141744"/>
            <a:ext cx="6135076" cy="646331"/>
          </a:xfrm>
          <a:prstGeom prst="rect">
            <a:avLst/>
          </a:prstGeom>
          <a:noFill/>
        </p:spPr>
        <p:txBody>
          <a:bodyPr wrap="square" rtlCol="0">
            <a:spAutoFit/>
          </a:bodyPr>
          <a:lstStyle/>
          <a:p>
            <a:pPr marL="45720"/>
            <a:r>
              <a:rPr lang="es-PE" dirty="0" smtClean="0"/>
              <a:t>Línea de acción 6: Grupos de diálogo regionales</a:t>
            </a:r>
            <a:endParaRPr lang="es-PE" dirty="0"/>
          </a:p>
          <a:p>
            <a:endParaRPr lang="es-PE" dirty="0"/>
          </a:p>
        </p:txBody>
      </p:sp>
      <p:pic>
        <p:nvPicPr>
          <p:cNvPr id="8" name="Picture 3" descr="C:\Users\USER\Desktop\logo-gdmds.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171089" y="141744"/>
            <a:ext cx="657457" cy="574226"/>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6 Imagen" descr="C:\Users\USER\Downloads\Dialogo 1.JPG"/>
          <p:cNvPicPr/>
          <p:nvPr/>
        </p:nvPicPr>
        <p:blipFill rotWithShape="1">
          <a:blip r:embed="rId3" cstate="print">
            <a:extLst>
              <a:ext uri="{28A0092B-C50C-407E-A947-70E740481C1C}">
                <a14:useLocalDpi xmlns="" xmlns:a14="http://schemas.microsoft.com/office/drawing/2010/main" val="0"/>
              </a:ext>
            </a:extLst>
          </a:blip>
          <a:srcRect t="17781" b="16824"/>
          <a:stretch/>
        </p:blipFill>
        <p:spPr bwMode="auto">
          <a:xfrm>
            <a:off x="1475656" y="2348880"/>
            <a:ext cx="6411158" cy="3096344"/>
          </a:xfrm>
          <a:prstGeom prst="rect">
            <a:avLst/>
          </a:prstGeom>
          <a:noFill/>
          <a:ln>
            <a:noFill/>
          </a:ln>
          <a:extLst>
            <a:ext uri="{53640926-AAD7-44D8-BBD7-CCE9431645EC}">
              <a14:shadowObscured xmlns="" xmlns:a14="http://schemas.microsoft.com/office/drawing/2010/main"/>
            </a:ext>
          </a:extLst>
        </p:spPr>
      </p:pic>
      <p:pic>
        <p:nvPicPr>
          <p:cNvPr id="10" name="Picture 2" descr="D:\SISTEMAAAAA\para abajo.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5111" y="5664913"/>
            <a:ext cx="9144000" cy="122047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30409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0568" y="1006428"/>
            <a:ext cx="6512511" cy="1143000"/>
          </a:xfrm>
        </p:spPr>
        <p:txBody>
          <a:bodyPr/>
          <a:lstStyle/>
          <a:p>
            <a:r>
              <a:rPr lang="es-PE" dirty="0" smtClean="0"/>
              <a:t>Red Nacional de Líderes</a:t>
            </a:r>
            <a:endParaRPr lang="es-PE" dirty="0"/>
          </a:p>
        </p:txBody>
      </p:sp>
      <p:sp>
        <p:nvSpPr>
          <p:cNvPr id="3" name="2 Marcador de contenido"/>
          <p:cNvSpPr>
            <a:spLocks noGrp="1"/>
          </p:cNvSpPr>
          <p:nvPr>
            <p:ph sz="quarter" idx="13"/>
          </p:nvPr>
        </p:nvSpPr>
        <p:spPr>
          <a:xfrm>
            <a:off x="5610224" y="2132856"/>
            <a:ext cx="3354264" cy="4176464"/>
          </a:xfrm>
        </p:spPr>
        <p:txBody>
          <a:bodyPr/>
          <a:lstStyle/>
          <a:p>
            <a:endParaRPr lang="es-PE" dirty="0"/>
          </a:p>
        </p:txBody>
      </p:sp>
      <p:pic>
        <p:nvPicPr>
          <p:cNvPr id="5" name="Picture 2" descr="https://fbcdn-sphotos-e-a.akamaihd.net/hphotos-ak-ash3/1441590_200190176834409_271556024_n.jpg"/>
          <p:cNvPicPr/>
          <p:nvPr/>
        </p:nvPicPr>
        <p:blipFill rotWithShape="1">
          <a:blip r:embed="rId2">
            <a:extLst>
              <a:ext uri="{28A0092B-C50C-407E-A947-70E740481C1C}">
                <a14:useLocalDpi xmlns="" xmlns:a14="http://schemas.microsoft.com/office/drawing/2010/main" val="0"/>
              </a:ext>
            </a:extLst>
          </a:blip>
          <a:srcRect t="30106" b="-1"/>
          <a:stretch/>
        </p:blipFill>
        <p:spPr bwMode="auto">
          <a:xfrm>
            <a:off x="1403648" y="2564904"/>
            <a:ext cx="6120680" cy="3312368"/>
          </a:xfrm>
          <a:prstGeom prst="rect">
            <a:avLst/>
          </a:prstGeom>
          <a:noFill/>
          <a:ln>
            <a:noFill/>
          </a:ln>
          <a:extLst>
            <a:ext uri="{53640926-AAD7-44D8-BBD7-CCE9431645EC}">
              <a14:shadowObscured xmlns="" xmlns:a14="http://schemas.microsoft.com/office/drawing/2010/main"/>
            </a:ext>
          </a:extLst>
        </p:spPr>
      </p:pic>
      <p:sp>
        <p:nvSpPr>
          <p:cNvPr id="6" name="5 CuadroTexto"/>
          <p:cNvSpPr txBox="1"/>
          <p:nvPr/>
        </p:nvSpPr>
        <p:spPr>
          <a:xfrm>
            <a:off x="2364741" y="141744"/>
            <a:ext cx="6135076" cy="923330"/>
          </a:xfrm>
          <a:prstGeom prst="rect">
            <a:avLst/>
          </a:prstGeom>
          <a:noFill/>
        </p:spPr>
        <p:txBody>
          <a:bodyPr wrap="square" rtlCol="0">
            <a:spAutoFit/>
          </a:bodyPr>
          <a:lstStyle/>
          <a:p>
            <a:pPr marL="45720"/>
            <a:r>
              <a:rPr lang="es-PE" dirty="0" smtClean="0"/>
              <a:t>Línea de acción 7: </a:t>
            </a:r>
            <a:r>
              <a:rPr lang="es-PE" dirty="0"/>
              <a:t>Capacitación en transformación de conflictos</a:t>
            </a:r>
          </a:p>
          <a:p>
            <a:endParaRPr lang="es-PE" dirty="0"/>
          </a:p>
        </p:txBody>
      </p:sp>
      <p:pic>
        <p:nvPicPr>
          <p:cNvPr id="8" name="Picture 3" descr="C:\Users\USER\Desktop\logo-gdmds.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171089" y="141744"/>
            <a:ext cx="657457" cy="574226"/>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descr="D:\SISTEMAAAAA\para abajo.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5111" y="5664913"/>
            <a:ext cx="9144000" cy="122047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646391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642910" y="731520"/>
            <a:ext cx="8072494" cy="5626438"/>
          </a:xfrm>
        </p:spPr>
        <p:txBody>
          <a:bodyPr>
            <a:normAutofit fontScale="92500" lnSpcReduction="20000"/>
          </a:bodyPr>
          <a:lstStyle/>
          <a:p>
            <a:pPr fontAlgn="t">
              <a:buNone/>
            </a:pPr>
            <a:r>
              <a:rPr lang="es-MX" sz="3200" b="1" dirty="0" smtClean="0"/>
              <a:t>Lista electrónica del GDMDS y su activo intercambio.</a:t>
            </a:r>
          </a:p>
          <a:p>
            <a:pPr fontAlgn="t"/>
            <a:endParaRPr lang="es-MX" b="1" dirty="0" smtClean="0"/>
          </a:p>
          <a:p>
            <a:pPr fontAlgn="t"/>
            <a:r>
              <a:rPr lang="es-MX" b="1" dirty="0" smtClean="0"/>
              <a:t>Mario </a:t>
            </a:r>
            <a:r>
              <a:rPr lang="es-MX" b="1" dirty="0" smtClean="0"/>
              <a:t>Cedrón </a:t>
            </a:r>
            <a:r>
              <a:rPr lang="es-MX" b="1" dirty="0" err="1" smtClean="0"/>
              <a:t>Lassus</a:t>
            </a:r>
            <a:r>
              <a:rPr lang="es-MX" dirty="0" smtClean="0"/>
              <a:t> mcedron@pucp.edu.pe </a:t>
            </a:r>
            <a:r>
              <a:rPr lang="es-MX" dirty="0" smtClean="0">
                <a:hlinkClick r:id="rId2"/>
              </a:rPr>
              <a:t>a través de</a:t>
            </a:r>
            <a:r>
              <a:rPr lang="es-MX" dirty="0" smtClean="0"/>
              <a:t> grupodedialogo.org.pe </a:t>
            </a:r>
          </a:p>
          <a:p>
            <a:pPr fontAlgn="t"/>
            <a:r>
              <a:rPr lang="es-MX" dirty="0" smtClean="0"/>
              <a:t>18 </a:t>
            </a:r>
            <a:r>
              <a:rPr lang="es-MX" dirty="0" err="1" smtClean="0"/>
              <a:t>oct</a:t>
            </a:r>
            <a:endParaRPr lang="es-MX" dirty="0" smtClean="0"/>
          </a:p>
          <a:p>
            <a:r>
              <a:rPr lang="es-MX" dirty="0" smtClean="0"/>
              <a:t>para </a:t>
            </a:r>
            <a:r>
              <a:rPr lang="es-MX" dirty="0" smtClean="0"/>
              <a:t>grupo de dialogo</a:t>
            </a:r>
            <a:r>
              <a:rPr lang="es-MX" dirty="0" smtClean="0"/>
              <a:t>, </a:t>
            </a:r>
            <a:r>
              <a:rPr lang="es-MX" dirty="0" smtClean="0"/>
              <a:t>grupo de dialogo</a:t>
            </a:r>
            <a:r>
              <a:rPr lang="es-MX" dirty="0" smtClean="0"/>
              <a:t>.</a:t>
            </a:r>
          </a:p>
          <a:p>
            <a:r>
              <a:rPr lang="es-MX" dirty="0" smtClean="0"/>
              <a:t>Los Papas cambian y tal vez sus estilos de gobierno, pero la doctrina de la Iglesia Católica fundada por Jesucristo hace mas de 2000 años no</a:t>
            </a:r>
            <a:r>
              <a:rPr lang="es-MX" dirty="0" smtClean="0"/>
              <a:t>.</a:t>
            </a:r>
            <a:r>
              <a:rPr lang="es-MX" dirty="0" smtClean="0"/>
              <a:t> </a:t>
            </a:r>
          </a:p>
          <a:p>
            <a:r>
              <a:rPr lang="es-MX" dirty="0" smtClean="0"/>
              <a:t>Delgado apoyó el mensaje pro minero del Papa Francisco</a:t>
            </a:r>
          </a:p>
          <a:p>
            <a:r>
              <a:rPr lang="es-MX" dirty="0" smtClean="0"/>
              <a:t>El obispo sanjuanino defendió la minería, y consideró fundamental "el diálogo</a:t>
            </a:r>
            <a:r>
              <a:rPr lang="es-MX" dirty="0" smtClean="0"/>
              <a:t>".</a:t>
            </a:r>
          </a:p>
          <a:p>
            <a:pPr>
              <a:buNone/>
            </a:pPr>
            <a:endParaRPr lang="es-MX" dirty="0" smtClean="0"/>
          </a:p>
          <a:p>
            <a:pPr>
              <a:buNone/>
            </a:pPr>
            <a:r>
              <a:rPr lang="es-MX" dirty="0" smtClean="0"/>
              <a:t>Variedad de Temas en nutrido y versado debate</a:t>
            </a:r>
            <a:endParaRPr lang="es-MX" dirty="0" smtClean="0"/>
          </a:p>
          <a:p>
            <a:pPr>
              <a:buNone/>
            </a:pPr>
            <a:r>
              <a:rPr lang="es-MX" dirty="0" smtClean="0"/>
              <a:t/>
            </a:r>
            <a:br>
              <a:rPr lang="es-MX" dirty="0" smtClean="0"/>
            </a:br>
            <a:endParaRPr lang="es-MX" dirty="0"/>
          </a:p>
        </p:txBody>
      </p:sp>
      <p:sp>
        <p:nvSpPr>
          <p:cNvPr id="1026" name="AutoShape 2" descr="Delgado apoyó el mensaje pro minero del Papa Francisc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0528" y="620688"/>
            <a:ext cx="8016175" cy="792088"/>
          </a:xfrm>
        </p:spPr>
        <p:txBody>
          <a:bodyPr/>
          <a:lstStyle/>
          <a:p>
            <a:r>
              <a:rPr lang="es-PE" sz="2800" dirty="0" smtClean="0"/>
              <a:t>Grupo de Diálogo Latinoamericano: </a:t>
            </a:r>
            <a:r>
              <a:rPr lang="es-PE" sz="2800" dirty="0"/>
              <a:t>minería, democracia y desarrollo sostenible</a:t>
            </a:r>
          </a:p>
        </p:txBody>
      </p:sp>
      <p:pic>
        <p:nvPicPr>
          <p:cNvPr id="10" name="9 Marcador de contenido"/>
          <p:cNvPicPr>
            <a:picLocks noGrp="1" noChangeAspect="1"/>
          </p:cNvPicPr>
          <p:nvPr>
            <p:ph sz="quarter" idx="13"/>
          </p:nvPr>
        </p:nvPicPr>
        <p:blipFill>
          <a:blip r:embed="rId2">
            <a:extLst>
              <a:ext uri="{28A0092B-C50C-407E-A947-70E740481C1C}">
                <a14:useLocalDpi xmlns="" xmlns:a14="http://schemas.microsoft.com/office/drawing/2010/main" val="0"/>
              </a:ext>
            </a:extLst>
          </a:blip>
          <a:stretch>
            <a:fillRect/>
          </a:stretch>
        </p:blipFill>
        <p:spPr>
          <a:xfrm>
            <a:off x="0" y="1785926"/>
            <a:ext cx="4500562" cy="3744416"/>
          </a:xfrm>
        </p:spPr>
      </p:pic>
      <p:sp>
        <p:nvSpPr>
          <p:cNvPr id="6" name="5 CuadroTexto"/>
          <p:cNvSpPr txBox="1"/>
          <p:nvPr/>
        </p:nvSpPr>
        <p:spPr>
          <a:xfrm>
            <a:off x="2364741" y="141744"/>
            <a:ext cx="6135076" cy="646331"/>
          </a:xfrm>
          <a:prstGeom prst="rect">
            <a:avLst/>
          </a:prstGeom>
          <a:noFill/>
        </p:spPr>
        <p:txBody>
          <a:bodyPr wrap="square" rtlCol="0">
            <a:spAutoFit/>
          </a:bodyPr>
          <a:lstStyle/>
          <a:p>
            <a:pPr marL="45720"/>
            <a:r>
              <a:rPr lang="es-PE" dirty="0" smtClean="0"/>
              <a:t>Línea de acción 8: Diálogo Latinoamericano</a:t>
            </a:r>
            <a:endParaRPr lang="es-PE" dirty="0"/>
          </a:p>
          <a:p>
            <a:endParaRPr lang="es-PE" dirty="0"/>
          </a:p>
        </p:txBody>
      </p:sp>
      <p:pic>
        <p:nvPicPr>
          <p:cNvPr id="8" name="Picture 3" descr="C:\Users\USER\Desktop\logo-gdmds.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858149" y="141744"/>
            <a:ext cx="970398" cy="858364"/>
          </a:xfrm>
          <a:prstGeom prst="rect">
            <a:avLst/>
          </a:prstGeom>
          <a:noFill/>
          <a:extLst>
            <a:ext uri="{909E8E84-426E-40DD-AFC4-6F175D3DCCD1}">
              <a14:hiddenFill xmlns="" xmlns:a14="http://schemas.microsoft.com/office/drawing/2010/main">
                <a:solidFill>
                  <a:srgbClr val="FFFFFF"/>
                </a:solidFill>
              </a14:hiddenFill>
            </a:ext>
          </a:extLst>
        </p:spPr>
      </p:pic>
      <p:sp>
        <p:nvSpPr>
          <p:cNvPr id="4" name="AutoShape 2" descr="Mostrando reunion dialogo arg.JP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7" name="AutoShape 4" descr="Mostrando reunion dialogo arg.JPG"/>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9" name="AutoShape 6" descr="Mostrando reunion dialogo arg.JPG"/>
          <p:cNvSpPr>
            <a:spLocks noChangeAspect="1" noChangeArrowheads="1"/>
          </p:cNvSpPr>
          <p:nvPr/>
        </p:nvSpPr>
        <p:spPr bwMode="auto">
          <a:xfrm>
            <a:off x="460375"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11" name="10 Rectángulo"/>
          <p:cNvSpPr/>
          <p:nvPr/>
        </p:nvSpPr>
        <p:spPr>
          <a:xfrm>
            <a:off x="4643438" y="1785926"/>
            <a:ext cx="4317060" cy="4524315"/>
          </a:xfrm>
          <a:prstGeom prst="rect">
            <a:avLst/>
          </a:prstGeom>
        </p:spPr>
        <p:txBody>
          <a:bodyPr wrap="square">
            <a:spAutoFit/>
          </a:bodyPr>
          <a:lstStyle/>
          <a:p>
            <a:r>
              <a:rPr lang="es-PE" dirty="0"/>
              <a:t>Del 30 al 2 de  Octubre </a:t>
            </a:r>
            <a:r>
              <a:rPr lang="es-PE" dirty="0" smtClean="0"/>
              <a:t>en </a:t>
            </a:r>
            <a:r>
              <a:rPr lang="es-PE" dirty="0"/>
              <a:t>la ciudad de Buenos aires se realizó la reunión de la </a:t>
            </a:r>
            <a:r>
              <a:rPr lang="es-PE" dirty="0" smtClean="0"/>
              <a:t>plataforma argentina y </a:t>
            </a:r>
            <a:r>
              <a:rPr lang="es-PE" dirty="0"/>
              <a:t>la reunión </a:t>
            </a:r>
            <a:r>
              <a:rPr lang="es-PE" dirty="0" smtClean="0"/>
              <a:t>de planificación del </a:t>
            </a:r>
            <a:r>
              <a:rPr lang="es-PE" dirty="0"/>
              <a:t>Grupo de diálogo </a:t>
            </a:r>
            <a:r>
              <a:rPr lang="es-PE" dirty="0" smtClean="0"/>
              <a:t>latinoamericano.</a:t>
            </a:r>
          </a:p>
          <a:p>
            <a:endParaRPr lang="es-PE" dirty="0" smtClean="0"/>
          </a:p>
          <a:p>
            <a:r>
              <a:rPr lang="es-PE" dirty="0" smtClean="0"/>
              <a:t>En noviembre, tanto en Santiago (Chile) como en Lima (Perú)se dieron a cabo eventos relacionados a cursos de capacitación organizados por la universidad de </a:t>
            </a:r>
            <a:r>
              <a:rPr lang="es-PE" b="1" dirty="0" smtClean="0"/>
              <a:t>Queensland</a:t>
            </a:r>
            <a:r>
              <a:rPr lang="es-PE" b="1" dirty="0" smtClean="0"/>
              <a:t>.</a:t>
            </a:r>
          </a:p>
          <a:p>
            <a:endParaRPr lang="es-PE" b="1" dirty="0" smtClean="0"/>
          </a:p>
          <a:p>
            <a:r>
              <a:rPr lang="es-PE" b="1" dirty="0" smtClean="0"/>
              <a:t>Miembros del Grupo del dialogo en Brasil, Chile, Panamá, Guatemala  y Repúblic</a:t>
            </a:r>
            <a:r>
              <a:rPr lang="es-PE" b="1" dirty="0" smtClean="0"/>
              <a:t>a Dominicana: Crece el dialogo en </a:t>
            </a:r>
            <a:r>
              <a:rPr lang="es-PE" b="1" dirty="0" err="1" smtClean="0"/>
              <a:t>latinoamérica</a:t>
            </a:r>
            <a:endParaRPr lang="es-PE" dirty="0"/>
          </a:p>
        </p:txBody>
      </p:sp>
    </p:spTree>
    <p:extLst>
      <p:ext uri="{BB962C8B-B14F-4D97-AF65-F5344CB8AC3E}">
        <p14:creationId xmlns="" xmlns:p14="http://schemas.microsoft.com/office/powerpoint/2010/main" val="20374271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sz="quarter" idx="13"/>
          </p:nvPr>
        </p:nvSpPr>
        <p:spPr/>
        <p:txBody>
          <a:bodyPr/>
          <a:lstStyle/>
          <a:p>
            <a:r>
              <a:rPr lang="es-PE" b="1" dirty="0" smtClean="0"/>
              <a:t>Miembros del Grupo del dialogo en Brasil, Chile, Panamá, Guatemala  y República Dominicana: Crece el dialogo en </a:t>
            </a:r>
            <a:r>
              <a:rPr lang="es-PE" b="1" dirty="0" err="1" smtClean="0"/>
              <a:t>latinoamérica</a:t>
            </a:r>
            <a:r>
              <a:rPr lang="es-PE" b="1" dirty="0" smtClean="0"/>
              <a:t> con el ejemplo peruano.</a:t>
            </a:r>
          </a:p>
          <a:p>
            <a:pPr>
              <a:buNone/>
            </a:pPr>
            <a:endParaRPr lang="es-PE" b="1" dirty="0" smtClean="0"/>
          </a:p>
          <a:p>
            <a:r>
              <a:rPr lang="es-PE" b="1" dirty="0" smtClean="0"/>
              <a:t> </a:t>
            </a:r>
            <a:r>
              <a:rPr lang="es-PE" b="1" dirty="0" smtClean="0"/>
              <a:t>Reunión con una delegación del Instituto Canadiense de Recursos Naturales</a:t>
            </a:r>
          </a:p>
          <a:p>
            <a:r>
              <a:rPr lang="es-PE" b="1" dirty="0" smtClean="0"/>
              <a:t> </a:t>
            </a:r>
            <a:r>
              <a:rPr lang="es-PE" b="1" dirty="0" smtClean="0"/>
              <a:t>Reunión con GIZ, </a:t>
            </a:r>
            <a:r>
              <a:rPr lang="es-PE" b="1" dirty="0" err="1" smtClean="0"/>
              <a:t>World</a:t>
            </a:r>
            <a:r>
              <a:rPr lang="es-PE" b="1" dirty="0" smtClean="0"/>
              <a:t> </a:t>
            </a:r>
            <a:r>
              <a:rPr lang="es-PE" b="1" dirty="0" err="1" smtClean="0"/>
              <a:t>Economic</a:t>
            </a:r>
            <a:r>
              <a:rPr lang="es-PE" b="1" dirty="0" smtClean="0"/>
              <a:t> </a:t>
            </a:r>
            <a:r>
              <a:rPr lang="es-PE" b="1" dirty="0" err="1" smtClean="0"/>
              <a:t>Forum</a:t>
            </a:r>
            <a:r>
              <a:rPr lang="es-PE" b="1" dirty="0" smtClean="0"/>
              <a:t>, BID y PNUD</a:t>
            </a:r>
            <a:endParaRPr lang="es-PE" dirty="0" smtClean="0"/>
          </a:p>
          <a:p>
            <a:endParaRPr lang="es-MX"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2976" y="4500570"/>
            <a:ext cx="7500990" cy="1857380"/>
          </a:xfrm>
        </p:spPr>
        <p:txBody>
          <a:bodyPr/>
          <a:lstStyle/>
          <a:p>
            <a:r>
              <a:rPr lang="es-MX" sz="3200" dirty="0" smtClean="0"/>
              <a:t>Decenas de acciones e iniciativas por el dialogo de miembros del Grupo de dialogo en el mundo</a:t>
            </a:r>
            <a:endParaRPr lang="es-MX" sz="3200" dirty="0"/>
          </a:p>
        </p:txBody>
      </p:sp>
      <p:sp>
        <p:nvSpPr>
          <p:cNvPr id="3" name="2 Marcador de contenido"/>
          <p:cNvSpPr>
            <a:spLocks noGrp="1"/>
          </p:cNvSpPr>
          <p:nvPr>
            <p:ph sz="quarter" idx="13"/>
          </p:nvPr>
        </p:nvSpPr>
        <p:spPr>
          <a:xfrm>
            <a:off x="785786" y="357166"/>
            <a:ext cx="7500990" cy="4260538"/>
          </a:xfrm>
        </p:spPr>
        <p:txBody>
          <a:bodyPr>
            <a:normAutofit fontScale="92500" lnSpcReduction="10000"/>
          </a:bodyPr>
          <a:lstStyle/>
          <a:p>
            <a:pPr algn="ctr">
              <a:buNone/>
            </a:pPr>
            <a:r>
              <a:rPr lang="es-MX" sz="2600" dirty="0" smtClean="0"/>
              <a:t>Otras iniciativas</a:t>
            </a:r>
          </a:p>
          <a:p>
            <a:endParaRPr lang="es-MX" dirty="0" smtClean="0"/>
          </a:p>
          <a:p>
            <a:r>
              <a:rPr lang="es-MX" dirty="0" smtClean="0"/>
              <a:t>Taller en Santiago de Chile, Universidad de Queensland, participan miembros del Grupo de dialogo.</a:t>
            </a:r>
          </a:p>
          <a:p>
            <a:r>
              <a:rPr lang="es-MX" dirty="0" smtClean="0"/>
              <a:t> </a:t>
            </a:r>
            <a:r>
              <a:rPr lang="es-MX" dirty="0" smtClean="0"/>
              <a:t>Coordinación Oficina de diálogo y desarrollo sostenible de la PCM</a:t>
            </a:r>
          </a:p>
          <a:p>
            <a:r>
              <a:rPr lang="es-MX" dirty="0" smtClean="0"/>
              <a:t> </a:t>
            </a:r>
            <a:r>
              <a:rPr lang="es-MX" dirty="0" smtClean="0"/>
              <a:t>Reuniones con </a:t>
            </a:r>
            <a:r>
              <a:rPr lang="es-MX" dirty="0" err="1" smtClean="0"/>
              <a:t>Minam</a:t>
            </a:r>
            <a:r>
              <a:rPr lang="es-MX" dirty="0" smtClean="0"/>
              <a:t> </a:t>
            </a:r>
            <a:r>
              <a:rPr lang="es-MX" dirty="0" err="1" smtClean="0"/>
              <a:t>Mienm</a:t>
            </a:r>
            <a:r>
              <a:rPr lang="es-MX" dirty="0" smtClean="0"/>
              <a:t> Ana, y Alas</a:t>
            </a:r>
          </a:p>
          <a:p>
            <a:r>
              <a:rPr lang="es-MX" dirty="0" smtClean="0"/>
              <a:t> </a:t>
            </a:r>
            <a:r>
              <a:rPr lang="es-MX" dirty="0" smtClean="0"/>
              <a:t>Instituto del Dialogo</a:t>
            </a:r>
          </a:p>
          <a:p>
            <a:r>
              <a:rPr lang="es-MX" dirty="0" smtClean="0"/>
              <a:t> </a:t>
            </a:r>
            <a:r>
              <a:rPr lang="es-MX" dirty="0" smtClean="0"/>
              <a:t>Centro de Excelencia</a:t>
            </a:r>
          </a:p>
          <a:p>
            <a:r>
              <a:rPr lang="es-MX" dirty="0" smtClean="0"/>
              <a:t> </a:t>
            </a:r>
            <a:r>
              <a:rPr lang="es-MX" dirty="0" smtClean="0"/>
              <a:t>Grupo de Reflexión y Critica, reunión líderes empresariales.</a:t>
            </a:r>
          </a:p>
          <a:p>
            <a:r>
              <a:rPr lang="es-MX" dirty="0" smtClean="0"/>
              <a:t> </a:t>
            </a:r>
            <a:r>
              <a:rPr lang="es-MX" dirty="0" smtClean="0"/>
              <a:t>Colaboración Mesa de diálogo Chamaca Proyecto </a:t>
            </a:r>
            <a:r>
              <a:rPr lang="es-MX" dirty="0" err="1" smtClean="0"/>
              <a:t>Hudbay</a:t>
            </a:r>
            <a:endParaRPr lang="es-MX" dirty="0" smtClean="0"/>
          </a:p>
          <a:p>
            <a:endParaRPr lang="es-MX" dirty="0" smtClean="0"/>
          </a:p>
          <a:p>
            <a:endParaRPr lang="es-MX" dirty="0" smtClean="0"/>
          </a:p>
          <a:p>
            <a:endParaRPr lang="es-MX"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9754" y="0"/>
            <a:ext cx="7570085" cy="2132856"/>
          </a:xfrm>
        </p:spPr>
        <p:txBody>
          <a:bodyPr/>
          <a:lstStyle/>
          <a:p>
            <a:r>
              <a:rPr lang="es-PE" dirty="0" smtClean="0"/>
              <a:t>Líneas de acción trabajadas durante el año</a:t>
            </a:r>
            <a:r>
              <a:rPr lang="es-PE" sz="4400" dirty="0" smtClean="0"/>
              <a:t/>
            </a:r>
            <a:br>
              <a:rPr lang="es-PE" sz="4400" dirty="0" smtClean="0"/>
            </a:br>
            <a:endParaRPr lang="es-PE" sz="4400" dirty="0"/>
          </a:p>
        </p:txBody>
      </p:sp>
      <p:sp>
        <p:nvSpPr>
          <p:cNvPr id="2" name="1 Marcador de contenido"/>
          <p:cNvSpPr>
            <a:spLocks noGrp="1"/>
          </p:cNvSpPr>
          <p:nvPr>
            <p:ph sz="quarter" idx="13"/>
          </p:nvPr>
        </p:nvSpPr>
        <p:spPr>
          <a:xfrm>
            <a:off x="1371600" y="1697988"/>
            <a:ext cx="6400800" cy="3474720"/>
          </a:xfrm>
        </p:spPr>
        <p:txBody>
          <a:bodyPr>
            <a:normAutofit fontScale="85000" lnSpcReduction="10000"/>
          </a:bodyPr>
          <a:lstStyle/>
          <a:p>
            <a:pPr marL="45720" indent="0">
              <a:buNone/>
            </a:pPr>
            <a:endParaRPr lang="es-PE" dirty="0" smtClean="0"/>
          </a:p>
          <a:p>
            <a:pPr marL="502920" indent="-457200">
              <a:buFont typeface="+mj-lt"/>
              <a:buAutoNum type="arabicPeriod"/>
            </a:pPr>
            <a:r>
              <a:rPr lang="es-PE" dirty="0"/>
              <a:t>Encuentros de diálogo multisectorial con importantes temas de agenda</a:t>
            </a:r>
            <a:r>
              <a:rPr lang="es-PE" dirty="0" smtClean="0"/>
              <a:t>.</a:t>
            </a:r>
          </a:p>
          <a:p>
            <a:pPr marL="502920" indent="-457200">
              <a:buFont typeface="+mj-lt"/>
              <a:buAutoNum type="arabicPeriod"/>
            </a:pPr>
            <a:r>
              <a:rPr lang="es-PE" dirty="0" smtClean="0"/>
              <a:t>Comisiones de </a:t>
            </a:r>
            <a:r>
              <a:rPr lang="es-PE" dirty="0" smtClean="0"/>
              <a:t>trabajo y Grupo de diálogo directo.</a:t>
            </a:r>
            <a:endParaRPr lang="es-PE" dirty="0"/>
          </a:p>
          <a:p>
            <a:pPr marL="502920" indent="-457200">
              <a:buFont typeface="+mj-lt"/>
              <a:buAutoNum type="arabicPeriod"/>
            </a:pPr>
            <a:r>
              <a:rPr lang="es-PE" dirty="0" smtClean="0"/>
              <a:t>Diálogo y transformación personal.</a:t>
            </a:r>
          </a:p>
          <a:p>
            <a:pPr marL="502920" indent="-457200">
              <a:buFont typeface="+mj-lt"/>
              <a:buAutoNum type="arabicPeriod"/>
            </a:pPr>
            <a:r>
              <a:rPr lang="es-PE" dirty="0" smtClean="0"/>
              <a:t>Capacitación en transformación de conflictos</a:t>
            </a:r>
          </a:p>
          <a:p>
            <a:pPr marL="502920" indent="-457200">
              <a:buFont typeface="+mj-lt"/>
              <a:buAutoNum type="arabicPeriod"/>
            </a:pPr>
            <a:r>
              <a:rPr lang="es-PE" dirty="0" smtClean="0"/>
              <a:t>Monitoreo ambiental participativa</a:t>
            </a:r>
          </a:p>
          <a:p>
            <a:pPr marL="502920" indent="-457200">
              <a:buFont typeface="+mj-lt"/>
              <a:buAutoNum type="arabicPeriod"/>
            </a:pPr>
            <a:r>
              <a:rPr lang="es-PE" dirty="0" smtClean="0"/>
              <a:t>Grupos de diálogo regionales</a:t>
            </a:r>
          </a:p>
          <a:p>
            <a:pPr marL="502920" indent="-457200">
              <a:buFont typeface="+mj-lt"/>
              <a:buAutoNum type="arabicPeriod"/>
            </a:pPr>
            <a:r>
              <a:rPr lang="es-PE" dirty="0" smtClean="0"/>
              <a:t>Red Nacional de líderes sociales</a:t>
            </a:r>
          </a:p>
          <a:p>
            <a:pPr marL="502920" indent="-457200">
              <a:buFont typeface="+mj-lt"/>
              <a:buAutoNum type="arabicPeriod"/>
            </a:pPr>
            <a:r>
              <a:rPr lang="es-PE" dirty="0" smtClean="0"/>
              <a:t>Grupo de Diálogo Latinoamericano</a:t>
            </a:r>
            <a:endParaRPr lang="es-PE" dirty="0"/>
          </a:p>
        </p:txBody>
      </p:sp>
      <p:pic>
        <p:nvPicPr>
          <p:cNvPr id="1027" name="Picture 3" descr="D:\SISTEMAAAAA\encabezado.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5162921"/>
            <a:ext cx="9144000" cy="1743075"/>
          </a:xfrm>
          <a:prstGeom prst="rect">
            <a:avLst/>
          </a:prstGeom>
          <a:noFill/>
          <a:extLst>
            <a:ext uri="{909E8E84-426E-40DD-AFC4-6F175D3DCCD1}">
              <a14:hiddenFill xmlns="" xmlns:a14="http://schemas.microsoft.com/office/drawing/2010/main">
                <a:solidFill>
                  <a:srgbClr val="FFFFFF"/>
                </a:solidFill>
              </a14:hiddenFill>
            </a:ext>
          </a:extLst>
        </p:spPr>
      </p:pic>
      <p:sp>
        <p:nvSpPr>
          <p:cNvPr id="4" name="3 CuadroTexto"/>
          <p:cNvSpPr txBox="1"/>
          <p:nvPr/>
        </p:nvSpPr>
        <p:spPr>
          <a:xfrm>
            <a:off x="6084168" y="6381328"/>
            <a:ext cx="2952328" cy="646331"/>
          </a:xfrm>
          <a:prstGeom prst="rect">
            <a:avLst/>
          </a:prstGeom>
          <a:noFill/>
        </p:spPr>
        <p:txBody>
          <a:bodyPr wrap="square" rtlCol="0">
            <a:spAutoFit/>
          </a:bodyPr>
          <a:lstStyle/>
          <a:p>
            <a:r>
              <a:rPr lang="es-PE" dirty="0" smtClean="0"/>
              <a:t>En  </a:t>
            </a:r>
            <a:r>
              <a:rPr lang="es-PE" dirty="0"/>
              <a:t>colaboración: Estado, empresa, y sociedad civil</a:t>
            </a:r>
          </a:p>
        </p:txBody>
      </p:sp>
      <p:pic>
        <p:nvPicPr>
          <p:cNvPr id="7" name="Picture 3" descr="C:\Users\USER\Desktop\logo-gdmds.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799818" y="188640"/>
            <a:ext cx="1020654" cy="89144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04442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908720"/>
            <a:ext cx="8543264" cy="1296144"/>
          </a:xfrm>
        </p:spPr>
        <p:txBody>
          <a:bodyPr/>
          <a:lstStyle/>
          <a:p>
            <a:r>
              <a:rPr lang="es-PE" sz="3600" dirty="0" smtClean="0"/>
              <a:t>1ra reunión: </a:t>
            </a:r>
            <a:r>
              <a:rPr lang="es-ES" sz="3600" dirty="0">
                <a:effectLst/>
              </a:rPr>
              <a:t>Renovados roles del Estado en el sector minero</a:t>
            </a:r>
            <a:endParaRPr lang="es-PE" sz="3600" u="sng" dirty="0">
              <a:solidFill>
                <a:schemeClr val="tx1"/>
              </a:solidFill>
            </a:endParaRPr>
          </a:p>
        </p:txBody>
      </p:sp>
      <p:sp>
        <p:nvSpPr>
          <p:cNvPr id="3" name="2 Marcador de contenido"/>
          <p:cNvSpPr>
            <a:spLocks noGrp="1"/>
          </p:cNvSpPr>
          <p:nvPr>
            <p:ph sz="quarter" idx="13"/>
          </p:nvPr>
        </p:nvSpPr>
        <p:spPr>
          <a:xfrm>
            <a:off x="3851920" y="2492896"/>
            <a:ext cx="5292080" cy="3312368"/>
          </a:xfrm>
        </p:spPr>
        <p:txBody>
          <a:bodyPr>
            <a:normAutofit/>
          </a:bodyPr>
          <a:lstStyle/>
          <a:p>
            <a:r>
              <a:rPr lang="es-PE" sz="1600" dirty="0"/>
              <a:t>E</a:t>
            </a:r>
            <a:r>
              <a:rPr lang="es-PE" sz="1600" dirty="0" smtClean="0"/>
              <a:t>n </a:t>
            </a:r>
            <a:r>
              <a:rPr lang="es-PE" sz="1600" dirty="0"/>
              <a:t>la mesa de ponentes nos </a:t>
            </a:r>
            <a:r>
              <a:rPr lang="es-PE" sz="1600" dirty="0" smtClean="0"/>
              <a:t>acompañaron: Manuel </a:t>
            </a:r>
            <a:r>
              <a:rPr lang="es-PE" sz="1600" dirty="0"/>
              <a:t>Bernales, ex Presidente del CONAM y actual asesor del despacho ministerial del Ministerio de Energía y Minas; Martha Aldana, Coordinadora General de Proyectos Normativos del OEFA;  Jorge </a:t>
            </a:r>
            <a:r>
              <a:rPr lang="es-PE" sz="1600" dirty="0" err="1"/>
              <a:t>Benites</a:t>
            </a:r>
            <a:r>
              <a:rPr lang="es-PE" sz="1600" dirty="0"/>
              <a:t>, Director de la Dirección de Conservación y Planeamiento de los Recursos Hídricos de la ANA; Pastor Paredes – Comisionado de la Oficina Nacional de Diálogo y Sostenibilidad y Dante Pinto, Subgerente de la Autoridad Regional Ambiental de Arequipa</a:t>
            </a:r>
            <a:r>
              <a:rPr lang="es-PE" sz="1800" dirty="0"/>
              <a:t>.</a:t>
            </a:r>
          </a:p>
        </p:txBody>
      </p:sp>
      <p:pic>
        <p:nvPicPr>
          <p:cNvPr id="5122" name="Picture 2" descr="D:\SISTEMAAAAA\para abajo.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5637529"/>
            <a:ext cx="9144000" cy="122047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3 CuadroTexto"/>
          <p:cNvSpPr txBox="1"/>
          <p:nvPr/>
        </p:nvSpPr>
        <p:spPr>
          <a:xfrm>
            <a:off x="3491880" y="291087"/>
            <a:ext cx="4752528" cy="369332"/>
          </a:xfrm>
          <a:prstGeom prst="rect">
            <a:avLst/>
          </a:prstGeom>
          <a:noFill/>
        </p:spPr>
        <p:txBody>
          <a:bodyPr wrap="square" rtlCol="0">
            <a:spAutoFit/>
          </a:bodyPr>
          <a:lstStyle/>
          <a:p>
            <a:r>
              <a:rPr lang="es-PE" dirty="0" smtClean="0"/>
              <a:t>Línea de acción 1: Encuentro de diálogo</a:t>
            </a:r>
            <a:endParaRPr lang="es-PE" dirty="0"/>
          </a:p>
        </p:txBody>
      </p:sp>
      <p:pic>
        <p:nvPicPr>
          <p:cNvPr id="5124" name="Picture 4" descr="DSC0244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 y="2348880"/>
            <a:ext cx="3936437" cy="2952328"/>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3" descr="C:\Users\USER\Desktop\logo-gdmds.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884368" y="188639"/>
            <a:ext cx="792088" cy="69181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95169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560" y="908720"/>
            <a:ext cx="9505056" cy="1008112"/>
          </a:xfrm>
        </p:spPr>
        <p:txBody>
          <a:bodyPr/>
          <a:lstStyle/>
          <a:p>
            <a:r>
              <a:rPr lang="es-PE" sz="3600" dirty="0" smtClean="0"/>
              <a:t>2da reunión: </a:t>
            </a:r>
            <a:r>
              <a:rPr lang="es-PE" sz="3600" b="0" dirty="0" smtClean="0">
                <a:effectLst/>
              </a:rPr>
              <a:t>Educación</a:t>
            </a:r>
            <a:r>
              <a:rPr lang="es-PE" sz="3600" b="0" dirty="0">
                <a:effectLst/>
              </a:rPr>
              <a:t>, desarrollo de capacidades y minería</a:t>
            </a:r>
            <a:r>
              <a:rPr lang="es-PE" sz="3600" dirty="0" smtClean="0"/>
              <a:t> </a:t>
            </a:r>
            <a:endParaRPr lang="es-PE" sz="3600" dirty="0"/>
          </a:p>
        </p:txBody>
      </p:sp>
      <p:sp>
        <p:nvSpPr>
          <p:cNvPr id="3" name="2 Marcador de contenido"/>
          <p:cNvSpPr>
            <a:spLocks noGrp="1"/>
          </p:cNvSpPr>
          <p:nvPr>
            <p:ph sz="quarter" idx="13"/>
          </p:nvPr>
        </p:nvSpPr>
        <p:spPr>
          <a:xfrm>
            <a:off x="4587467" y="2276871"/>
            <a:ext cx="4449029" cy="3360658"/>
          </a:xfrm>
        </p:spPr>
        <p:txBody>
          <a:bodyPr/>
          <a:lstStyle/>
          <a:p>
            <a:r>
              <a:rPr lang="es-PE" b="1" dirty="0" smtClean="0"/>
              <a:t>Iniciativas </a:t>
            </a:r>
            <a:r>
              <a:rPr lang="es-PE" b="1" dirty="0"/>
              <a:t>para la mejora de la educación y el desarrollo de capacidades relacionados al sector minero fueron motivo del diálogo </a:t>
            </a:r>
            <a:r>
              <a:rPr lang="es-PE" b="1" dirty="0" smtClean="0"/>
              <a:t>.</a:t>
            </a:r>
          </a:p>
          <a:p>
            <a:r>
              <a:rPr lang="es-ES" dirty="0" smtClean="0"/>
              <a:t>La </a:t>
            </a:r>
            <a:r>
              <a:rPr lang="es-ES" dirty="0"/>
              <a:t>formación del capital humano es fundamental para el desarrollo </a:t>
            </a:r>
            <a:r>
              <a:rPr lang="es-ES" dirty="0" smtClean="0"/>
              <a:t>inclusivo.</a:t>
            </a:r>
          </a:p>
          <a:p>
            <a:endParaRPr lang="es-PE" dirty="0"/>
          </a:p>
        </p:txBody>
      </p:sp>
      <p:pic>
        <p:nvPicPr>
          <p:cNvPr id="5122" name="Picture 2" descr="D:\SISTEMAAAAA\para abajo.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5637529"/>
            <a:ext cx="9144000" cy="122047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3 CuadroTexto"/>
          <p:cNvSpPr txBox="1"/>
          <p:nvPr/>
        </p:nvSpPr>
        <p:spPr>
          <a:xfrm>
            <a:off x="3419872" y="332656"/>
            <a:ext cx="4752528" cy="369332"/>
          </a:xfrm>
          <a:prstGeom prst="rect">
            <a:avLst/>
          </a:prstGeom>
          <a:noFill/>
        </p:spPr>
        <p:txBody>
          <a:bodyPr wrap="square" rtlCol="0">
            <a:spAutoFit/>
          </a:bodyPr>
          <a:lstStyle/>
          <a:p>
            <a:r>
              <a:rPr lang="es-PE" dirty="0" smtClean="0"/>
              <a:t>Línea de acción 1: Encuentro de diálogo</a:t>
            </a:r>
            <a:endParaRPr lang="es-PE" dirty="0"/>
          </a:p>
        </p:txBody>
      </p:sp>
      <p:pic>
        <p:nvPicPr>
          <p:cNvPr id="7170" name="Picture 2" descr="12junio2013-picture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2276871"/>
            <a:ext cx="4392488" cy="3001533"/>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3" descr="C:\Users\USER\Desktop\logo-gdmds.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884368" y="188639"/>
            <a:ext cx="792088" cy="69181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1438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62640" y="852235"/>
            <a:ext cx="9505056" cy="1008112"/>
          </a:xfrm>
        </p:spPr>
        <p:txBody>
          <a:bodyPr/>
          <a:lstStyle/>
          <a:p>
            <a:r>
              <a:rPr lang="es-PE" sz="3600" dirty="0"/>
              <a:t>3</a:t>
            </a:r>
            <a:r>
              <a:rPr lang="es-PE" sz="3600" dirty="0" smtClean="0"/>
              <a:t>ra reunión: </a:t>
            </a:r>
            <a:r>
              <a:rPr lang="es-PE" sz="3600" dirty="0"/>
              <a:t>Crisis en la minería. Realidad y compresión</a:t>
            </a:r>
          </a:p>
        </p:txBody>
      </p:sp>
      <p:sp>
        <p:nvSpPr>
          <p:cNvPr id="3" name="2 Marcador de contenido"/>
          <p:cNvSpPr>
            <a:spLocks noGrp="1"/>
          </p:cNvSpPr>
          <p:nvPr>
            <p:ph sz="quarter" idx="13"/>
          </p:nvPr>
        </p:nvSpPr>
        <p:spPr>
          <a:xfrm>
            <a:off x="215516" y="2060848"/>
            <a:ext cx="8712968" cy="936104"/>
          </a:xfrm>
        </p:spPr>
        <p:txBody>
          <a:bodyPr>
            <a:normAutofit fontScale="55000" lnSpcReduction="20000"/>
          </a:bodyPr>
          <a:lstStyle/>
          <a:p>
            <a:pPr algn="just"/>
            <a:r>
              <a:rPr lang="es-PE" sz="2500" dirty="0" smtClean="0"/>
              <a:t>Se </a:t>
            </a:r>
            <a:r>
              <a:rPr lang="es-PE" sz="2500" dirty="0"/>
              <a:t>llevó a cabo la dinámica los círculos del diálogo, en la cual los asistentes formaron seis grupos plurales, en cada uno de los cuales expresaron sus recomendaciones a las empresas, Estado, comunidades, </a:t>
            </a:r>
            <a:r>
              <a:rPr lang="es-PE" sz="2500" dirty="0" err="1"/>
              <a:t>ongs</a:t>
            </a:r>
            <a:r>
              <a:rPr lang="es-PE" sz="2500" dirty="0"/>
              <a:t>, universidades y consultores para enfrentar la crisis en la minería, fue un diálogo alturado en el marco de los principios del diálogo que llegó a buen puerto.</a:t>
            </a:r>
          </a:p>
        </p:txBody>
      </p:sp>
      <p:pic>
        <p:nvPicPr>
          <p:cNvPr id="5122" name="Picture 2" descr="D:\SISTEMAAAAA\para abajo.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5637529"/>
            <a:ext cx="9144000" cy="122047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3 CuadroTexto"/>
          <p:cNvSpPr txBox="1"/>
          <p:nvPr/>
        </p:nvSpPr>
        <p:spPr>
          <a:xfrm>
            <a:off x="3491880" y="329564"/>
            <a:ext cx="4752528" cy="369332"/>
          </a:xfrm>
          <a:prstGeom prst="rect">
            <a:avLst/>
          </a:prstGeom>
          <a:noFill/>
        </p:spPr>
        <p:txBody>
          <a:bodyPr wrap="square" rtlCol="0">
            <a:spAutoFit/>
          </a:bodyPr>
          <a:lstStyle/>
          <a:p>
            <a:r>
              <a:rPr lang="es-PE" dirty="0" smtClean="0"/>
              <a:t>Línea de acción 1: Encuentro de diálogo</a:t>
            </a:r>
            <a:endParaRPr lang="es-PE" dirty="0"/>
          </a:p>
        </p:txBody>
      </p:sp>
      <p:pic>
        <p:nvPicPr>
          <p:cNvPr id="6146" name="Picture 2" descr="DSC_082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0440" y="2895396"/>
            <a:ext cx="9164440" cy="2693844"/>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3" descr="C:\Users\USER\Desktop\logo-gdmds.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884368" y="188639"/>
            <a:ext cx="792088" cy="69181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14385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6796" y="715970"/>
            <a:ext cx="7884368" cy="1224136"/>
          </a:xfrm>
        </p:spPr>
        <p:txBody>
          <a:bodyPr/>
          <a:lstStyle/>
          <a:p>
            <a:r>
              <a:rPr lang="es-PE" sz="4000" dirty="0" smtClean="0"/>
              <a:t>Comisión de Consulta Previa a los PPII Y Originarios</a:t>
            </a:r>
            <a:endParaRPr lang="es-PE" sz="4000" dirty="0"/>
          </a:p>
        </p:txBody>
      </p:sp>
      <p:sp>
        <p:nvSpPr>
          <p:cNvPr id="3" name="2 Marcador de contenido"/>
          <p:cNvSpPr>
            <a:spLocks noGrp="1"/>
          </p:cNvSpPr>
          <p:nvPr>
            <p:ph sz="quarter" idx="13"/>
          </p:nvPr>
        </p:nvSpPr>
        <p:spPr>
          <a:xfrm>
            <a:off x="4549729" y="2176091"/>
            <a:ext cx="4289504" cy="2160240"/>
          </a:xfrm>
        </p:spPr>
        <p:txBody>
          <a:bodyPr>
            <a:normAutofit fontScale="55000" lnSpcReduction="20000"/>
          </a:bodyPr>
          <a:lstStyle/>
          <a:p>
            <a:endParaRPr lang="es-PE" dirty="0" smtClean="0"/>
          </a:p>
          <a:p>
            <a:r>
              <a:rPr lang="es-PE" dirty="0" smtClean="0"/>
              <a:t>Coordinadora: Marina Irigoyen</a:t>
            </a:r>
          </a:p>
          <a:p>
            <a:r>
              <a:rPr lang="es-PE" dirty="0" smtClean="0"/>
              <a:t>Al momento se han desarrollado tres mesas de pares con actores de la sociedad civil, </a:t>
            </a:r>
            <a:r>
              <a:rPr lang="es-PE" dirty="0"/>
              <a:t>del sector privado y </a:t>
            </a:r>
            <a:r>
              <a:rPr lang="es-PE" dirty="0" smtClean="0"/>
              <a:t>las comunidades, </a:t>
            </a:r>
            <a:r>
              <a:rPr lang="es-PE" dirty="0"/>
              <a:t>la próxima semana se dará la mesa de pares con funcionarios del Estado.....el siguiente paso de la comisión es reunir estas cuatro visiones y reunir a estos actores involucrados para encontrar puntos de consenso que se entregarán como recomendaciones para la implementación de la consulta previa a los pueblos indígenas y </a:t>
            </a:r>
            <a:r>
              <a:rPr lang="es-PE" dirty="0" smtClean="0"/>
              <a:t>originarios.</a:t>
            </a:r>
            <a:endParaRPr lang="es-PE" dirty="0"/>
          </a:p>
        </p:txBody>
      </p:sp>
      <p:pic>
        <p:nvPicPr>
          <p:cNvPr id="2050" name="Picture 2" descr="https://fbcdn-sphotos-g-a.akamaihd.net/hphotos-ak-frc3/1475933_428858453883066_1537838906_n.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90888" y="4375631"/>
            <a:ext cx="4211960" cy="2369228"/>
          </a:xfrm>
          <a:prstGeom prst="rect">
            <a:avLst/>
          </a:prstGeom>
          <a:noFill/>
          <a:extLst>
            <a:ext uri="{909E8E84-426E-40DD-AFC4-6F175D3DCCD1}">
              <a14:hiddenFill xmlns="" xmlns:a14="http://schemas.microsoft.com/office/drawing/2010/main">
                <a:solidFill>
                  <a:srgbClr val="FFFFFF"/>
                </a:solidFill>
              </a14:hiddenFill>
            </a:ext>
          </a:extLst>
        </p:spPr>
      </p:pic>
      <p:sp>
        <p:nvSpPr>
          <p:cNvPr id="6" name="5 CuadroTexto"/>
          <p:cNvSpPr txBox="1"/>
          <p:nvPr/>
        </p:nvSpPr>
        <p:spPr>
          <a:xfrm>
            <a:off x="3419872" y="188640"/>
            <a:ext cx="6135076" cy="646331"/>
          </a:xfrm>
          <a:prstGeom prst="rect">
            <a:avLst/>
          </a:prstGeom>
          <a:noFill/>
        </p:spPr>
        <p:txBody>
          <a:bodyPr wrap="square" rtlCol="0">
            <a:spAutoFit/>
          </a:bodyPr>
          <a:lstStyle/>
          <a:p>
            <a:pPr marL="45720"/>
            <a:r>
              <a:rPr lang="es-PE" dirty="0" smtClean="0"/>
              <a:t>Línea de acción 2: Comisiones de trabajo</a:t>
            </a:r>
            <a:endParaRPr lang="es-PE" dirty="0"/>
          </a:p>
          <a:p>
            <a:endParaRPr lang="es-PE" dirty="0"/>
          </a:p>
        </p:txBody>
      </p:sp>
      <p:pic>
        <p:nvPicPr>
          <p:cNvPr id="7" name="Picture 3" descr="C:\Users\USER\Desktop\logo-gdmds.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213096" y="141744"/>
            <a:ext cx="657457" cy="574226"/>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2" descr="C:\Users\USER\AppData\Local\Microsoft\Windows\Temporary Internet Files\Content.Outlook\37GN1KAY\IMG_1124.JPG"/>
          <p:cNvPicPr/>
          <p:nvPr/>
        </p:nvPicPr>
        <p:blipFill rotWithShape="1">
          <a:blip r:embed="rId4" cstate="print">
            <a:extLst>
              <a:ext uri="{28A0092B-C50C-407E-A947-70E740481C1C}">
                <a14:useLocalDpi xmlns="" xmlns:a14="http://schemas.microsoft.com/office/drawing/2010/main" val="0"/>
              </a:ext>
            </a:extLst>
          </a:blip>
          <a:srcRect t="29565"/>
          <a:stretch/>
        </p:blipFill>
        <p:spPr bwMode="auto">
          <a:xfrm>
            <a:off x="179512" y="2292273"/>
            <a:ext cx="4352806" cy="2044058"/>
          </a:xfrm>
          <a:prstGeom prst="rect">
            <a:avLst/>
          </a:prstGeom>
          <a:noFill/>
          <a:ln>
            <a:noFill/>
          </a:ln>
          <a:extLst>
            <a:ext uri="{53640926-AAD7-44D8-BBD7-CCE9431645EC}">
              <a14:shadowObscured xmlns="" xmlns:a14="http://schemas.microsoft.com/office/drawing/2010/main"/>
            </a:ext>
          </a:extLst>
        </p:spPr>
      </p:pic>
      <p:pic>
        <p:nvPicPr>
          <p:cNvPr id="13315" name="Picture 3" descr="C:\Users\USER\AppData\Local\Microsoft\Windows\Temporary Internet Files\Content.Outlook\37GN1KAY\IMG_1192.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797408" y="4375631"/>
            <a:ext cx="3744416" cy="249627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607688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980728"/>
            <a:ext cx="7884368" cy="1224136"/>
          </a:xfrm>
        </p:spPr>
        <p:txBody>
          <a:bodyPr/>
          <a:lstStyle/>
          <a:p>
            <a:r>
              <a:rPr lang="es-PE" sz="4000" dirty="0" smtClean="0"/>
              <a:t>Comisión de Minería Artesanal</a:t>
            </a:r>
            <a:endParaRPr lang="es-PE" sz="4000" dirty="0"/>
          </a:p>
        </p:txBody>
      </p:sp>
      <p:sp>
        <p:nvSpPr>
          <p:cNvPr id="3" name="2 Marcador de contenido"/>
          <p:cNvSpPr>
            <a:spLocks noGrp="1"/>
          </p:cNvSpPr>
          <p:nvPr>
            <p:ph sz="quarter" idx="13"/>
          </p:nvPr>
        </p:nvSpPr>
        <p:spPr>
          <a:xfrm>
            <a:off x="1331640" y="2204864"/>
            <a:ext cx="5904656" cy="3672408"/>
          </a:xfrm>
        </p:spPr>
        <p:txBody>
          <a:bodyPr>
            <a:normAutofit/>
          </a:bodyPr>
          <a:lstStyle/>
          <a:p>
            <a:pPr marL="45720" indent="0">
              <a:buNone/>
            </a:pPr>
            <a:r>
              <a:rPr lang="es-ES_tradnl" dirty="0" smtClean="0"/>
              <a:t>Coordinador: Federico Gamarra</a:t>
            </a:r>
          </a:p>
          <a:p>
            <a:pPr marL="45720" indent="0">
              <a:buNone/>
            </a:pPr>
            <a:r>
              <a:rPr lang="es-ES_tradnl" dirty="0" smtClean="0"/>
              <a:t>Agenda </a:t>
            </a:r>
            <a:r>
              <a:rPr lang="es-ES_tradnl" dirty="0"/>
              <a:t>propuesta: </a:t>
            </a:r>
            <a:endParaRPr lang="es-PE" dirty="0"/>
          </a:p>
          <a:p>
            <a:r>
              <a:rPr lang="es-ES_tradnl" b="1" dirty="0" smtClean="0"/>
              <a:t>Estrategia </a:t>
            </a:r>
            <a:r>
              <a:rPr lang="es-ES_tradnl" b="1" dirty="0"/>
              <a:t>del proceso de </a:t>
            </a:r>
            <a:r>
              <a:rPr lang="es-ES_tradnl" b="1" dirty="0" smtClean="0"/>
              <a:t>formalización</a:t>
            </a:r>
          </a:p>
          <a:p>
            <a:pPr marL="228600" lvl="3"/>
            <a:r>
              <a:rPr lang="es-ES_tradnl" b="1" dirty="0" smtClean="0"/>
              <a:t>Tecnologías </a:t>
            </a:r>
            <a:r>
              <a:rPr lang="es-ES_tradnl" b="1" dirty="0"/>
              <a:t>limpias. Discusión de tecnologías limpias para el procesamiento y la explotación de mina, de acuerdo a cada yacimiento, medio ambiente y realidad regional – ambiental.</a:t>
            </a:r>
            <a:endParaRPr lang="es-PE" sz="1800" dirty="0"/>
          </a:p>
          <a:p>
            <a:endParaRPr lang="es-PE" dirty="0"/>
          </a:p>
        </p:txBody>
      </p:sp>
      <p:pic>
        <p:nvPicPr>
          <p:cNvPr id="7" name="Picture 3" descr="C:\Users\USER\Desktop\logo-gdmds.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213096" y="141744"/>
            <a:ext cx="657457" cy="574226"/>
          </a:xfrm>
          <a:prstGeom prst="rect">
            <a:avLst/>
          </a:prstGeom>
          <a:noFill/>
          <a:extLst>
            <a:ext uri="{909E8E84-426E-40DD-AFC4-6F175D3DCCD1}">
              <a14:hiddenFill xmlns="" xmlns:a14="http://schemas.microsoft.com/office/drawing/2010/main">
                <a:solidFill>
                  <a:srgbClr val="FFFFFF"/>
                </a:solidFill>
              </a14:hiddenFill>
            </a:ext>
          </a:extLst>
        </p:spPr>
      </p:pic>
      <p:sp>
        <p:nvSpPr>
          <p:cNvPr id="8" name="7 CuadroTexto"/>
          <p:cNvSpPr txBox="1"/>
          <p:nvPr/>
        </p:nvSpPr>
        <p:spPr>
          <a:xfrm>
            <a:off x="3563888" y="188640"/>
            <a:ext cx="6135076" cy="646331"/>
          </a:xfrm>
          <a:prstGeom prst="rect">
            <a:avLst/>
          </a:prstGeom>
          <a:noFill/>
        </p:spPr>
        <p:txBody>
          <a:bodyPr wrap="square" rtlCol="0">
            <a:spAutoFit/>
          </a:bodyPr>
          <a:lstStyle/>
          <a:p>
            <a:pPr marL="45720"/>
            <a:r>
              <a:rPr lang="es-PE" dirty="0" smtClean="0"/>
              <a:t>Línea de acción 2: Comisiones de trabajo</a:t>
            </a:r>
            <a:endParaRPr lang="es-PE" dirty="0"/>
          </a:p>
          <a:p>
            <a:endParaRPr lang="es-PE" dirty="0"/>
          </a:p>
        </p:txBody>
      </p:sp>
      <p:pic>
        <p:nvPicPr>
          <p:cNvPr id="9" name="Picture 2" descr="D:\SISTEMAAAAA\para abajo.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5111" y="5664913"/>
            <a:ext cx="9144000" cy="122047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30272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sz="quarter" idx="13"/>
          </p:nvPr>
        </p:nvSpPr>
        <p:spPr/>
        <p:txBody>
          <a:bodyPr/>
          <a:lstStyle/>
          <a:p>
            <a:r>
              <a:rPr lang="es-MX" sz="2800" dirty="0" smtClean="0"/>
              <a:t>Grupo de diálogo directo: Minería y desarrollo sostenible</a:t>
            </a:r>
          </a:p>
          <a:p>
            <a:endParaRPr lang="es-MX" dirty="0" smtClean="0"/>
          </a:p>
          <a:p>
            <a:r>
              <a:rPr lang="es-MX" sz="2400" dirty="0" smtClean="0"/>
              <a:t>4 reuniones: 25 personas tocando el tema de cuál es la visión de desarrollo y el rol de la minería en la misma.</a:t>
            </a:r>
            <a:endParaRPr lang="es-MX"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683568" y="764704"/>
            <a:ext cx="8241671" cy="709257"/>
          </a:xfrm>
        </p:spPr>
        <p:txBody>
          <a:bodyPr/>
          <a:lstStyle/>
          <a:p>
            <a:r>
              <a:rPr lang="es-PE" sz="2600" dirty="0">
                <a:effectLst/>
              </a:rPr>
              <a:t>Taller de dialogo y armonización mente cuerpo y espíritu en la Montaña que Canta</a:t>
            </a:r>
          </a:p>
        </p:txBody>
      </p:sp>
      <p:sp>
        <p:nvSpPr>
          <p:cNvPr id="2" name="1 Marcador de contenido"/>
          <p:cNvSpPr>
            <a:spLocks noGrp="1"/>
          </p:cNvSpPr>
          <p:nvPr>
            <p:ph sz="quarter" idx="13"/>
          </p:nvPr>
        </p:nvSpPr>
        <p:spPr>
          <a:xfrm>
            <a:off x="282622" y="1628800"/>
            <a:ext cx="3037494" cy="3384376"/>
          </a:xfrm>
        </p:spPr>
        <p:txBody>
          <a:bodyPr>
            <a:noAutofit/>
          </a:bodyPr>
          <a:lstStyle/>
          <a:p>
            <a:r>
              <a:rPr lang="es-PE" sz="1400" dirty="0"/>
              <a:t>Desde el viernes 25 hasta el domingo 27 de octubre, parte de los integrantes del GDMDS </a:t>
            </a:r>
            <a:r>
              <a:rPr lang="es-PE" sz="1400" dirty="0" smtClean="0"/>
              <a:t>participaron </a:t>
            </a:r>
            <a:r>
              <a:rPr lang="es-PE" sz="1400" dirty="0"/>
              <a:t>de un retiro en un subliminal paraje de nuestra serranía llamada “La montaña que canta” ubicado en el mirador  de </a:t>
            </a:r>
            <a:r>
              <a:rPr lang="es-PE" sz="1400" dirty="0" err="1"/>
              <a:t>Carhuaz</a:t>
            </a:r>
            <a:r>
              <a:rPr lang="es-PE" sz="1400" dirty="0"/>
              <a:t> a hora y media de la ciudad de Huaraz.</a:t>
            </a:r>
          </a:p>
          <a:p>
            <a:r>
              <a:rPr lang="es-PE" sz="1400" dirty="0"/>
              <a:t>Bajo la conducción de Tito La Rosa, </a:t>
            </a:r>
            <a:r>
              <a:rPr lang="es-PE" sz="1400" dirty="0" smtClean="0"/>
              <a:t>a </a:t>
            </a:r>
            <a:r>
              <a:rPr lang="es-PE" sz="1400" dirty="0"/>
              <a:t>través de la música y la tranquilidad de la naturaleza con el ánimo de seguir desarrollando y mejorando nuestra práctica en el diálogo transformador. Este evento se logro llevar a cabo gracias al auspicio del PNUD.</a:t>
            </a:r>
          </a:p>
        </p:txBody>
      </p:sp>
      <p:pic>
        <p:nvPicPr>
          <p:cNvPr id="4098" name="Picture 2" descr="D:\SISTEMAAAAA\para abajo.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111" y="5664913"/>
            <a:ext cx="9144000" cy="122047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6 CuadroTexto"/>
          <p:cNvSpPr txBox="1"/>
          <p:nvPr/>
        </p:nvSpPr>
        <p:spPr>
          <a:xfrm>
            <a:off x="2238767" y="260648"/>
            <a:ext cx="6135076" cy="646331"/>
          </a:xfrm>
          <a:prstGeom prst="rect">
            <a:avLst/>
          </a:prstGeom>
          <a:noFill/>
        </p:spPr>
        <p:txBody>
          <a:bodyPr wrap="square" rtlCol="0">
            <a:spAutoFit/>
          </a:bodyPr>
          <a:lstStyle/>
          <a:p>
            <a:r>
              <a:rPr lang="es-PE" dirty="0" smtClean="0"/>
              <a:t>Línea de acción 3: </a:t>
            </a:r>
            <a:r>
              <a:rPr lang="es-PE" dirty="0"/>
              <a:t>Diálogo y transformación personal.</a:t>
            </a:r>
          </a:p>
          <a:p>
            <a:endParaRPr lang="es-PE" dirty="0"/>
          </a:p>
        </p:txBody>
      </p:sp>
      <p:pic>
        <p:nvPicPr>
          <p:cNvPr id="8" name="Picture 3" descr="C:\Users\USER\Desktop\logo-gdmds.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028384" y="212027"/>
            <a:ext cx="795682" cy="694952"/>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8 Imagen" descr="C:\Users\Red Social\Desktop\DIALOGO ESPIRITUAL\DSC05966.JPG"/>
          <p:cNvPicPr/>
          <p:nvPr/>
        </p:nvPicPr>
        <p:blipFill>
          <a:blip r:embed="rId4" cstate="print"/>
          <a:srcRect/>
          <a:stretch>
            <a:fillRect/>
          </a:stretch>
        </p:blipFill>
        <p:spPr bwMode="auto">
          <a:xfrm>
            <a:off x="4067944" y="1772816"/>
            <a:ext cx="4932045" cy="3700145"/>
          </a:xfrm>
          <a:prstGeom prst="rect">
            <a:avLst/>
          </a:prstGeom>
          <a:noFill/>
          <a:ln w="9525">
            <a:noFill/>
            <a:miter lim="800000"/>
            <a:headEnd/>
            <a:tailEnd/>
          </a:ln>
        </p:spPr>
      </p:pic>
    </p:spTree>
    <p:extLst>
      <p:ext uri="{BB962C8B-B14F-4D97-AF65-F5344CB8AC3E}">
        <p14:creationId xmlns="" xmlns:p14="http://schemas.microsoft.com/office/powerpoint/2010/main" val="203615289"/>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nsmisión de listas">
  <a:themeElements>
    <a:clrScheme name="Transmisión de listas">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Transmisión de listas">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nsmisión de listas">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747</TotalTime>
  <Words>1216</Words>
  <Application>Microsoft Office PowerPoint</Application>
  <PresentationFormat>Presentación en pantalla (4:3)</PresentationFormat>
  <Paragraphs>95</Paragraphs>
  <Slides>19</Slides>
  <Notes>1</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Transmisión de listas</vt:lpstr>
      <vt:lpstr>GDMDS 2013</vt:lpstr>
      <vt:lpstr>Líneas de acción trabajadas durante el año </vt:lpstr>
      <vt:lpstr>1ra reunión: Renovados roles del Estado en el sector minero</vt:lpstr>
      <vt:lpstr>2da reunión: Educación, desarrollo de capacidades y minería </vt:lpstr>
      <vt:lpstr>3ra reunión: Crisis en la minería. Realidad y compresión</vt:lpstr>
      <vt:lpstr>Comisión de Consulta Previa a los PPII Y Originarios</vt:lpstr>
      <vt:lpstr>Comisión de Minería Artesanal</vt:lpstr>
      <vt:lpstr>Diapositiva 8</vt:lpstr>
      <vt:lpstr>Taller de dialogo y armonización mente cuerpo y espíritu en la Montaña que Canta</vt:lpstr>
      <vt:lpstr>Talleres en Arequipa, Apurímac, Cajamarca y Ancash</vt:lpstr>
      <vt:lpstr>Encuentro Comités de Monitoreo Ambiental Participativo del Sur del Perú. </vt:lpstr>
      <vt:lpstr>Encuentro y talleres CMVAP</vt:lpstr>
      <vt:lpstr>Grupo de Diálogo Ancash</vt:lpstr>
      <vt:lpstr>Grupo de Diálogo Arequipa</vt:lpstr>
      <vt:lpstr>Red Nacional de Líderes</vt:lpstr>
      <vt:lpstr>Diapositiva 16</vt:lpstr>
      <vt:lpstr>Grupo de Diálogo Latinoamericano: minería, democracia y desarrollo sostenible</vt:lpstr>
      <vt:lpstr>Diapositiva 18</vt:lpstr>
      <vt:lpstr>Decenas de acciones e iniciativas por el dialogo de miembros del Grupo de dialogo en el mundo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Jose luis</cp:lastModifiedBy>
  <cp:revision>37</cp:revision>
  <dcterms:created xsi:type="dcterms:W3CDTF">2013-12-03T20:14:45Z</dcterms:created>
  <dcterms:modified xsi:type="dcterms:W3CDTF">2013-12-05T14:36:34Z</dcterms:modified>
</cp:coreProperties>
</file>