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68" r:id="rId3"/>
    <p:sldId id="266" r:id="rId4"/>
    <p:sldId id="257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Estrangelo Edess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027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PE" dirty="0" smtClean="0"/>
              <a:t>Visión integral y no coyuntural</a:t>
            </a:r>
          </a:p>
          <a:p>
            <a:pPr lvl="0" rtl="0">
              <a:spcBef>
                <a:spcPts val="0"/>
              </a:spcBef>
              <a:buNone/>
            </a:pPr>
            <a:r>
              <a:rPr lang="es-PE" dirty="0" smtClean="0"/>
              <a:t>Cultura de la prevención</a:t>
            </a:r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ítulo y descripció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 con descripció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P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P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rjeta de nombr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lumna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0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899" cy="3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lumna de imagen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5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5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5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ítulo y texto vertical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Título vertical y tex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513" y="2466912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611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Encabezado de secció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1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199" cy="37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el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ido con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100" cy="28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5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n panorámica con descripció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5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8">
            <a:alphaModFix/>
          </a:blip>
          <a:srcRect l="3614"/>
          <a:stretch/>
        </p:blipFill>
        <p:spPr>
          <a:xfrm>
            <a:off x="0" y="2669684"/>
            <a:ext cx="4037100" cy="4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9">
            <a:alphaModFix/>
          </a:blip>
          <a:srcRect l="35641"/>
          <a:stretch/>
        </p:blipFill>
        <p:spPr>
          <a:xfrm>
            <a:off x="0" y="2892347"/>
            <a:ext cx="1522499" cy="2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0">
            <a:alphaModFix/>
          </a:blip>
          <a:srcRect t="28815"/>
          <a:stretch/>
        </p:blipFill>
        <p:spPr>
          <a:xfrm>
            <a:off x="7999411" y="0"/>
            <a:ext cx="1603500" cy="11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1">
            <a:alphaModFix/>
          </a:blip>
          <a:srcRect b="23318"/>
          <a:stretch/>
        </p:blipFill>
        <p:spPr>
          <a:xfrm>
            <a:off x="8605878" y="6096000"/>
            <a:ext cx="993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PE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PE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engshuifacil.com/blog/wp-content/uploads/2011/11/30165cjgeukk53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engshuifacil.com/blog/wp-content/uploads/2011/11/30165cjgeukk53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ahUKEwipqdTm6KHSAhUa24MKHeynCq0QjRwIBw&amp;url=http://consejos.suplments.com/como-combatir-el-dolor-articular/&amp;psig=AFQjCNHWqWUFn1vgvq4bKl28oSLMy5eihQ&amp;ust=14877881196230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ahUKEwjjiLGZ7KHSAhXD24MKHVx_AqcQjRwIBw&amp;url=http://lahora.gt/artritis-reumatoide/&amp;bvm=bv.147448319,d.cGw&amp;psig=AFQjCNGTTeYqTWbglLIIb6uaH9cvZSr6EQ&amp;ust=14877889357688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703512" y="1340768"/>
            <a:ext cx="8928992" cy="332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s-PE" sz="54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  <a:sym typeface="Century Gothic"/>
              </a:rPr>
              <a:t>ARTICULEMOS PARA PREVENIR</a:t>
            </a:r>
            <a:endParaRPr lang="es-PE" sz="5400" b="1" i="0" u="none" strike="noStrike" cap="non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  <a:sym typeface="Century Gothic"/>
            </a:endParaRPr>
          </a:p>
        </p:txBody>
      </p:sp>
      <p:pic>
        <p:nvPicPr>
          <p:cNvPr id="150" name="Shape 150" descr="MINTERI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03512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077072"/>
            <a:ext cx="3863752" cy="272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51384" y="18864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s-PE" sz="32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RECOMENDACIONES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91344" y="1340768"/>
            <a:ext cx="11665296" cy="4968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muy necesario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impulsar un Sistema Nacional de Prevención y Gestión de conflictos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sociales a nivel  nacional.</a:t>
            </a:r>
          </a:p>
          <a:p>
            <a:pPr marL="2286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necesario tratar los conflictos mediante la articulación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intersectorial, con un líder estratégico.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endParaRPr lang="es-PE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Debemos tener un sistema interactivo entre los 19 ministerios que nos permita retroalimentarlo con información al respecto de la situación de los conflictos, demandas, compromisos.</a:t>
            </a:r>
          </a:p>
          <a:p>
            <a:pPr marL="2286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 debe compartir información y acciones entre sectores, unificando protocolos, manteniendo comunicación constante y elaborando herramientas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colaborativas.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Como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Estado debemos comprender que esto implica tener mejores partidas presupuestales que permitan una logística adecuada para abordar los diferentes casos.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6"/>
          <p:cNvSpPr txBox="1">
            <a:spLocks noGrp="1"/>
          </p:cNvSpPr>
          <p:nvPr>
            <p:ph type="body" idx="1"/>
          </p:nvPr>
        </p:nvSpPr>
        <p:spPr>
          <a:xfrm>
            <a:off x="47328" y="1243500"/>
            <a:ext cx="6912768" cy="564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-342900" algn="just">
              <a:buClr>
                <a:schemeClr val="bg2">
                  <a:lumMod val="50000"/>
                </a:schemeClr>
              </a:buClr>
            </a:pP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todas las sociedades los comportamientos tienen componentes de violencia. La historia del Perú no es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excepcional, pero tampoco es sangrienta como en otras partes del mundo. </a:t>
            </a:r>
          </a:p>
          <a:p>
            <a:pPr lvl="0" indent="-342900" algn="just">
              <a:buClr>
                <a:schemeClr val="bg2">
                  <a:lumMod val="50000"/>
                </a:schemeClr>
              </a:buClr>
            </a:pPr>
            <a:endParaRPr lang="es-PE" sz="1800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 indent="-342900" algn="just">
              <a:buClr>
                <a:schemeClr val="bg2">
                  <a:lumMod val="50000"/>
                </a:schemeClr>
              </a:buClr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 debemos pretender olvidar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violencia que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nos ha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representado las insurrecciones campesinas, las matanzas de terratenientes, las matanzas de obreros, las represiones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policiales y militares, las esterilizaciones forzadas. Una comisión de la verdad que aun no concluye. </a:t>
            </a:r>
          </a:p>
          <a:p>
            <a:pPr marL="0" lvl="0" indent="0" algn="just">
              <a:buClr>
                <a:schemeClr val="bg2">
                  <a:lumMod val="50000"/>
                </a:schemeClr>
              </a:buClr>
              <a:buNone/>
            </a:pPr>
            <a:endParaRPr lang="es-PE" sz="1800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indent="-342900" algn="just">
              <a:buClr>
                <a:schemeClr val="bg2">
                  <a:lumMod val="50000"/>
                </a:schemeClr>
              </a:buClr>
            </a:pP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la sierra del país, los procesos de modernización que tuvimos excluyeron a una capa muy peculiar: los </a:t>
            </a:r>
            <a:r>
              <a:rPr lang="es-PE" sz="1800" dirty="0" err="1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mistis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y los hijos de los </a:t>
            </a:r>
            <a:r>
              <a:rPr lang="es-PE" sz="1800" dirty="0" err="1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mistis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(esas clases medias provincianas asociadas con el poder terrateniente, que se canalizaron hacia formas intelectuales). La exclusión de esta gente fue brutal, y ellos reaccionaron también de una manera brutal. </a:t>
            </a:r>
            <a:endParaRPr lang="es-PE" sz="1800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Shape 156"/>
          <p:cNvSpPr txBox="1">
            <a:spLocks/>
          </p:cNvSpPr>
          <p:nvPr/>
        </p:nvSpPr>
        <p:spPr>
          <a:xfrm>
            <a:off x="2511968" y="620688"/>
            <a:ext cx="68964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buNone/>
            </a:pPr>
            <a:r>
              <a:rPr lang="es-PE" sz="1800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 CORAZON ESTA ROTO</a:t>
            </a:r>
            <a:endParaRPr lang="es-PE" sz="1800" b="1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2351584" y="188640"/>
            <a:ext cx="7488832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buNone/>
            </a:pP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SONCCOYMI P’AQUISCA KASHIAN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464152" y="1916832"/>
            <a:ext cx="4440028" cy="3312368"/>
            <a:chOff x="7230356" y="1916832"/>
            <a:chExt cx="4665989" cy="3600400"/>
          </a:xfrm>
        </p:grpSpPr>
        <p:pic>
          <p:nvPicPr>
            <p:cNvPr id="1026" name="Picture 2" descr="www.fengshuifacil.com/blo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356" y="1916832"/>
              <a:ext cx="4665989" cy="360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" name="4 Rectángulo"/>
            <p:cNvSpPr/>
            <p:nvPr/>
          </p:nvSpPr>
          <p:spPr>
            <a:xfrm rot="20002975">
              <a:off x="7608483" y="3135174"/>
              <a:ext cx="408496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 smtClean="0">
                  <a:ln w="18000">
                    <a:solidFill>
                      <a:schemeClr val="accent6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confianza</a:t>
              </a:r>
              <a:endParaRPr lang="es-ES" sz="5400" b="1" cap="none" spc="0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6"/>
          <p:cNvSpPr txBox="1">
            <a:spLocks noGrp="1"/>
          </p:cNvSpPr>
          <p:nvPr>
            <p:ph type="body" idx="1"/>
          </p:nvPr>
        </p:nvSpPr>
        <p:spPr>
          <a:xfrm>
            <a:off x="119336" y="908720"/>
            <a:ext cx="6912768" cy="564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-342900" algn="just">
              <a:buClr>
                <a:srgbClr val="002060"/>
              </a:buClr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selva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los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mayores procesos de cambio social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 producen con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auge de la coca.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en general los gobiernos de turno, le temen al significado de la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selva.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presencia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del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Estado es poca o nula: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 hay carreteras, no hay establecimientos de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salud, no hay agua potable…pero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también dicen que nadie controla a la p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olicía, al ejército y los jueces, que pueden estar asociados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 el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narcotráfico y que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los alcaldes no responden ante nadie. Es decir,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hay un desgobierno.</a:t>
            </a:r>
          </a:p>
          <a:p>
            <a:pPr marL="0" lvl="0" indent="0" algn="just">
              <a:buClr>
                <a:srgbClr val="002060"/>
              </a:buClr>
              <a:buNone/>
            </a:pPr>
            <a:endParaRPr lang="es-PE" sz="1800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 indent="-342900" algn="just">
              <a:buClr>
                <a:srgbClr val="002060"/>
              </a:buClr>
            </a:pPr>
            <a:r>
              <a:rPr lang="es-PE" sz="1800" i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la costa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que alberga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frustración incluso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las capas altas de nuestra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sociedad: limeña-arequipeña-</a:t>
            </a:r>
            <a:r>
              <a:rPr lang="es-PE" sz="1800" dirty="0" err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truijillana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-piurana…,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 le molesta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estar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 lado, de como dice un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conocido </a:t>
            </a:r>
            <a:r>
              <a:rPr lang="es-PE" sz="1800" i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vals </a:t>
            </a:r>
            <a:r>
              <a:rPr lang="es-PE" sz="1800" i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 </a:t>
            </a:r>
            <a:r>
              <a:rPr lang="es-PE" sz="1800" i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Abanto </a:t>
            </a:r>
            <a:r>
              <a:rPr lang="es-PE" sz="1800" i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Morales: de uno con </a:t>
            </a:r>
            <a:r>
              <a:rPr lang="es-PE" sz="1800" i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olor a parmesano y </a:t>
            </a:r>
            <a:r>
              <a:rPr lang="es-PE" sz="1800" i="1" dirty="0" err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chanel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pero que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igual a uno de la </a:t>
            </a:r>
            <a:r>
              <a:rPr lang="es-PE" sz="1800" i="1" dirty="0" err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high</a:t>
            </a:r>
            <a:r>
              <a:rPr lang="es-PE" sz="1800" i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PE" sz="1800" i="1" dirty="0" err="1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life</a:t>
            </a:r>
            <a:r>
              <a:rPr lang="es-PE" sz="1800" i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PE" sz="1800" i="1" dirty="0" err="1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Sin embargo es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revolucionario emprendedor. </a:t>
            </a:r>
          </a:p>
        </p:txBody>
      </p:sp>
      <p:sp>
        <p:nvSpPr>
          <p:cNvPr id="7" name="Shape 156"/>
          <p:cNvSpPr txBox="1">
            <a:spLocks/>
          </p:cNvSpPr>
          <p:nvPr/>
        </p:nvSpPr>
        <p:spPr>
          <a:xfrm>
            <a:off x="2439960" y="404664"/>
            <a:ext cx="68964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buNone/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 CORAZON ESTA ROTO</a:t>
            </a:r>
            <a:endParaRPr lang="es-PE" sz="18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2351584" y="44624"/>
            <a:ext cx="7488832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5999" marR="0" lvl="5" indent="-1615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buNone/>
            </a:pP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SONCCOYMI P’AQUISCA KASHIAN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536160" y="1844824"/>
            <a:ext cx="4440028" cy="3312368"/>
            <a:chOff x="7306029" y="2229912"/>
            <a:chExt cx="4665989" cy="3600400"/>
          </a:xfrm>
        </p:grpSpPr>
        <p:pic>
          <p:nvPicPr>
            <p:cNvPr id="1026" name="Picture 2" descr="www.fengshuifacil.com/blo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029" y="2229912"/>
              <a:ext cx="4665989" cy="360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" name="4 Rectángulo"/>
            <p:cNvSpPr/>
            <p:nvPr/>
          </p:nvSpPr>
          <p:spPr>
            <a:xfrm rot="20002975">
              <a:off x="7608483" y="3135174"/>
              <a:ext cx="408496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 smtClean="0">
                  <a:ln w="18000">
                    <a:solidFill>
                      <a:schemeClr val="accent6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confianza</a:t>
              </a:r>
              <a:endParaRPr lang="es-ES" sz="5400" b="1" cap="none" spc="0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91344" y="6021288"/>
            <a:ext cx="1178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Con todo ello, no hemos </a:t>
            </a:r>
            <a:r>
              <a:rPr lang="es-P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conseguido conformar una identidad nacional consensuada, lo cual </a:t>
            </a:r>
            <a:r>
              <a:rPr lang="es-P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nos lleva a deslegitimar nuestra propia historia</a:t>
            </a:r>
            <a:endParaRPr lang="es-P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91344" y="-171400"/>
            <a:ext cx="10200300" cy="14338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s-PE" sz="32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Problemas </a:t>
            </a: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estructurales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19336" y="881336"/>
            <a:ext cx="6624736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Como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diría </a:t>
            </a:r>
            <a:r>
              <a:rPr lang="es-PE" sz="1800" dirty="0" err="1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Zygmunt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PE" sz="1800" dirty="0" err="1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Bauman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somos una sociedad líquida donde las condiciones de actuación de sus miembros cambian antes de que las formas puedan consolidarse en hábitos y en rutinas. </a:t>
            </a:r>
            <a:endParaRPr lang="es-PE" sz="1800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lvl="0" indent="0" algn="just">
              <a:buClr>
                <a:srgbClr val="002060"/>
              </a:buClr>
              <a:buNone/>
            </a:pPr>
            <a:endParaRPr lang="es-PE" sz="18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indent="-342900" algn="just">
              <a:buClr>
                <a:srgbClr val="002060"/>
              </a:buClr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Los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conflictos sociales en el Perú tienen esas tendencias, por ello no tenemos recetas  para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resolverlos, ni ahora, ni antes , ni después.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es-PE" sz="18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indent="-342900" algn="just">
              <a:buClr>
                <a:srgbClr val="002060"/>
              </a:buClr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Hay factores y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factor común: tienen su origen en necesidades y demandas insatisfechas de las poblaciones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vulnerables, que son básicas.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es-PE" sz="18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indent="-342900" algn="just">
              <a:buClr>
                <a:srgbClr val="002060"/>
              </a:buClr>
            </a:pP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Este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problema estructural ha sido aprovechado por líderes infructuosos y violentos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 en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 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mayoría </a:t>
            </a:r>
            <a:r>
              <a:rPr lang="es-PE" sz="18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convierten el conflicto en: disputas políticas que lo suman a las carencias institucionales</a:t>
            </a:r>
            <a:r>
              <a:rPr lang="es-PE" sz="18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s-PE" sz="18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08" y="1406317"/>
            <a:ext cx="4248623" cy="4975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91344" y="1268760"/>
            <a:ext cx="7128792" cy="54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342900" algn="ctr">
              <a:spcBef>
                <a:spcPts val="0"/>
              </a:spcBef>
              <a:buClrTx/>
            </a:pP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Si.</a:t>
            </a:r>
          </a:p>
          <a:p>
            <a:pPr indent="-342900" algn="just">
              <a:spcBef>
                <a:spcPts val="0"/>
              </a:spcBef>
              <a:buClrTx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indent="-342900" algn="just">
              <a:spcBef>
                <a:spcPts val="0"/>
              </a:spcBef>
              <a:buClrTx/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Entre el ejecutivo,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articulación es más rápida y fluida; sin embargo, a menudo solo se da cuando estalla el conflicto.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la actualidad esta articulación presenta debilidades y la interrelación entre organismos e instituciones no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óptima.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 complica más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aun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cuando hablamos de articulación entre gobiernos locales, regionales y el nacional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No todos se sienten estado.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Existen varios casos donde los gobiernos locales o regionales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impulsan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conflictos y anteponen los intereses particulares.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Noto Sans Symbols"/>
              <a:buChar char="▶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46110" y="-27384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s-PE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  <a:sym typeface="Century Gothic"/>
              </a:rPr>
              <a:t>¿ </a:t>
            </a: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Articulamos?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2050" name="Picture 2" descr="Resultado de imagen para articul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92" y="1484784"/>
            <a:ext cx="422655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91344" y="1628800"/>
            <a:ext cx="6760500" cy="469955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necesario institucionalizar un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Sistema Nacional de Prevención, 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Gestión y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Tratamiento de Conflictos 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Sociales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 tenga un marco normativo y pautas oficiales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Existen proyectos al respecto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lvl="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 algn="just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tema es complejo, técnica, económica y políticamente, pues incluso un Sistema Nacional debe pasar por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aprobaciones, pero por aceptaciones interministeriales.</a:t>
            </a:r>
          </a:p>
          <a:p>
            <a:pPr lvl="0" algn="just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 algn="just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articulación no solo es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 nivel del Estado,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sino también con la Sociedad Civil.</a:t>
            </a:r>
          </a:p>
          <a:p>
            <a:pPr lvl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63352" y="12376"/>
            <a:ext cx="9404700" cy="140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ARTRITIS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076" name="Picture 4" descr="Resultado de imagen para artritis reumatoi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628800"/>
            <a:ext cx="4362450" cy="407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63352" y="1412776"/>
            <a:ext cx="11594652" cy="5256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indent="-228600" algn="just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Dirección General de Orden Público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propone, promueve, formula, conduce, supervisa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monitorea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cumplimiento de las políticas y estrategias sectoriales en materia de prevención y gestión de conflictos sociales, en coordinación con los órganos del Sector y con los tres niveles de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gobierno.</a:t>
            </a:r>
          </a:p>
          <a:p>
            <a:pPr marL="457200" indent="-228600" algn="just"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Además diseñamos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ejecutamos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acciones que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contribuyen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 desarrollo de las Organizaciones Sociales, Comunidades Campesinas y Nativas y Rondas Campesinas, para fortalecer su contribución en materia de prevención de conflictos sociales y los relativos a la paz social. Depende jerárquicamente del Viceministerio de Orden Interno.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Identificamos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analizamos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los potenciales conflictos desde sus estados iniciales hasta su desarrollo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para una adecuada toma de decisiones institucionales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</a:pP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Coordinamos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 la ONDS y diversos sectores para la prevención o gestión de los conflictos. 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 ideal es evitar 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escalamiento de los conflictos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79376" y="12376"/>
            <a:ext cx="9404700" cy="140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PE" sz="32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</a:t>
            </a: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papel del MININTER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Shape 150" descr="MINTERI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0435" y="0"/>
            <a:ext cx="1703512" cy="148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63352" y="1484784"/>
            <a:ext cx="11521280" cy="51845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Internamente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coordinamos con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otros organismos de la institución: inteligencia, PNP, regiones policiales, prefecturas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28600" lvl="0" indent="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lang="es-PE" dirty="0" smtClean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Activamos los protocolos internos y externos de alarmas.</a:t>
            </a: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información producida es constante.  Se realiza trabajo de campo directo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Participamos en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espacios de diálogo, acompañando a la ONDS u otras instituciones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lvl="0" indent="-342900" algn="just" rtl="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objetivo es impulsar el diálogo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transformación del conflicto en oportunidades, evitando el uso de la fuerza.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79376" y="116632"/>
            <a:ext cx="9404700" cy="140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-PE" sz="36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MININTER y la articulación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Shape 150" descr="MINTERI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9403" y="0"/>
            <a:ext cx="1703512" cy="148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23392" y="0"/>
            <a:ext cx="1044116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s-PE" sz="3200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Conclusiones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63352" y="1124744"/>
            <a:ext cx="11521280" cy="5472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visión de un conflicto debe ser integral y no ser reducido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solo a las demandas de ese momento: Se deben tener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cuenta las causas profundas y estructurales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 ser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atendidas para abordar la problemática general de los conflictos sociales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lvl="0" algn="just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Existe un esfuerzo intersectorial para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articularnos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 la prevención de conflictos 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 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requiere 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formalizarse mediante un Sistema Nacional de Prevención y Gestión de Conflictos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endParaRPr lang="es-PE" b="1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Desde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el MININTER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apostamos por la articulación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intersectorial,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aplicando mecanismos inmediatos que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apunten a impedir el escalamiento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 los conflictos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articulación no solo es necesaria en temas de conflicto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sociales,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sino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también en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cualquier espacio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 donde se requiera de una buena gobernanza.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Es </a:t>
            </a:r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 presencia del Estado en la vida social del país la que nos ayudará a prevenir los conflictos sociales.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1094</Words>
  <Application>Microsoft Office PowerPoint</Application>
  <PresentationFormat>Panorámica</PresentationFormat>
  <Paragraphs>78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Wingdings</vt:lpstr>
      <vt:lpstr>Century Gothic</vt:lpstr>
      <vt:lpstr>Courier New</vt:lpstr>
      <vt:lpstr>Arial</vt:lpstr>
      <vt:lpstr>Estrangelo Edessa</vt:lpstr>
      <vt:lpstr>Noto Sans Symbols</vt:lpstr>
      <vt:lpstr>Ion</vt:lpstr>
      <vt:lpstr>ARTICULEMOS PARA PREVENIR</vt:lpstr>
      <vt:lpstr>Presentación de PowerPoint</vt:lpstr>
      <vt:lpstr>Presentación de PowerPoint</vt:lpstr>
      <vt:lpstr>Problemas estructurales</vt:lpstr>
      <vt:lpstr>¿ Articulamos?</vt:lpstr>
      <vt:lpstr>ARTRITIS</vt:lpstr>
      <vt:lpstr>El papel del MININTER</vt:lpstr>
      <vt:lpstr>El MININTER y la articulación 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Articulación del Estado para la Prevención y Gestión de Conflictos Sociales</dc:title>
  <dc:creator>Clara Amalia Del Pilar Ruiz Seminario</dc:creator>
  <cp:lastModifiedBy>sara aragón cortez</cp:lastModifiedBy>
  <cp:revision>42</cp:revision>
  <dcterms:modified xsi:type="dcterms:W3CDTF">2017-02-22T12:33:03Z</dcterms:modified>
</cp:coreProperties>
</file>