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264" r:id="rId4"/>
    <p:sldId id="273" r:id="rId5"/>
    <p:sldId id="281" r:id="rId6"/>
    <p:sldId id="276" r:id="rId7"/>
    <p:sldId id="280" r:id="rId8"/>
    <p:sldId id="265" r:id="rId9"/>
    <p:sldId id="266" r:id="rId10"/>
    <p:sldId id="269" r:id="rId11"/>
    <p:sldId id="283" r:id="rId12"/>
    <p:sldId id="284" r:id="rId13"/>
    <p:sldId id="285" r:id="rId14"/>
    <p:sldId id="286" r:id="rId15"/>
    <p:sldId id="268" r:id="rId16"/>
    <p:sldId id="271" r:id="rId17"/>
    <p:sldId id="289" r:id="rId18"/>
    <p:sldId id="290" r:id="rId19"/>
    <p:sldId id="288" r:id="rId20"/>
    <p:sldId id="287" r:id="rId21"/>
    <p:sldId id="279" r:id="rId2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>
          <p15:clr>
            <a:srgbClr val="A4A3A4"/>
          </p15:clr>
        </p15:guide>
        <p15:guide id="2" pos="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zanne Belliveau" initials="S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90021A"/>
    <a:srgbClr val="7F1334"/>
    <a:srgbClr val="FE9D4C"/>
    <a:srgbClr val="FEDDC2"/>
    <a:srgbClr val="FEC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79681" autoAdjust="0"/>
  </p:normalViewPr>
  <p:slideViewPr>
    <p:cSldViewPr snapToGrid="0" snapToObjects="1">
      <p:cViewPr varScale="1">
        <p:scale>
          <a:sx n="92" d="100"/>
          <a:sy n="92" d="100"/>
        </p:scale>
        <p:origin x="1374" y="90"/>
      </p:cViewPr>
      <p:guideLst>
        <p:guide orient="horz" pos="948"/>
        <p:guide pos="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6612"/>
    </p:cViewPr>
  </p:sorterViewPr>
  <p:notesViewPr>
    <p:cSldViewPr snapToGrid="0" snapToObjects="1">
      <p:cViewPr varScale="1">
        <p:scale>
          <a:sx n="53" d="100"/>
          <a:sy n="53" d="100"/>
        </p:scale>
        <p:origin x="-2778" y="20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2BBE1-D2CB-409B-BC72-3F32F02D1883}" type="doc">
      <dgm:prSet loTypeId="urn:microsoft.com/office/officeart/2005/8/layout/matrix3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C08E552-0A1F-469F-B579-90944F7F5BC9}">
      <dgm:prSet phldrT="[Texto]"/>
      <dgm:spPr/>
      <dgm:t>
        <a:bodyPr/>
        <a:lstStyle/>
        <a:p>
          <a:pPr algn="l"/>
          <a:r>
            <a:rPr lang="es-CO" b="1" dirty="0" smtClean="0"/>
            <a:t>Capacidad limitada de GL en planeación, transparencia y diálogo. </a:t>
          </a:r>
          <a:endParaRPr lang="es-CO" b="1" dirty="0"/>
        </a:p>
      </dgm:t>
    </dgm:pt>
    <dgm:pt modelId="{3E868AF6-C5BF-44E5-91EB-DE3161FDC48D}" type="parTrans" cxnId="{56136FD3-5B55-4DB2-9FDE-064301C64FB5}">
      <dgm:prSet/>
      <dgm:spPr/>
      <dgm:t>
        <a:bodyPr/>
        <a:lstStyle/>
        <a:p>
          <a:pPr algn="l"/>
          <a:endParaRPr lang="es-CO" b="1"/>
        </a:p>
      </dgm:t>
    </dgm:pt>
    <dgm:pt modelId="{960FF3B9-310B-4317-8714-1301A40E4677}" type="sibTrans" cxnId="{56136FD3-5B55-4DB2-9FDE-064301C64FB5}">
      <dgm:prSet/>
      <dgm:spPr/>
      <dgm:t>
        <a:bodyPr/>
        <a:lstStyle/>
        <a:p>
          <a:pPr algn="l"/>
          <a:endParaRPr lang="es-CO" b="1"/>
        </a:p>
      </dgm:t>
    </dgm:pt>
    <dgm:pt modelId="{B0F03D4E-957B-4B05-87B3-FD9E196248D0}">
      <dgm:prSet phldrT="[Texto]"/>
      <dgm:spPr/>
      <dgm:t>
        <a:bodyPr/>
        <a:lstStyle/>
        <a:p>
          <a:pPr algn="l"/>
          <a:r>
            <a:rPr lang="es-CO" b="1" dirty="0" smtClean="0"/>
            <a:t>Capacidad limitada en finanzas  y en brindar servicios de manera efectiva.</a:t>
          </a:r>
          <a:endParaRPr lang="es-CO" b="1" dirty="0"/>
        </a:p>
      </dgm:t>
    </dgm:pt>
    <dgm:pt modelId="{A548CE5B-D68A-4543-97A0-A898E19395B4}" type="parTrans" cxnId="{A3F0D55F-43BA-4595-9135-5B5E101D126F}">
      <dgm:prSet/>
      <dgm:spPr/>
      <dgm:t>
        <a:bodyPr/>
        <a:lstStyle/>
        <a:p>
          <a:pPr algn="l"/>
          <a:endParaRPr lang="es-CO" b="1"/>
        </a:p>
      </dgm:t>
    </dgm:pt>
    <dgm:pt modelId="{CDE9769C-6281-426E-8CA1-7EDEB343B3EA}" type="sibTrans" cxnId="{A3F0D55F-43BA-4595-9135-5B5E101D126F}">
      <dgm:prSet/>
      <dgm:spPr/>
      <dgm:t>
        <a:bodyPr/>
        <a:lstStyle/>
        <a:p>
          <a:pPr algn="l"/>
          <a:endParaRPr lang="es-CO" b="1"/>
        </a:p>
      </dgm:t>
    </dgm:pt>
    <dgm:pt modelId="{6B587EA9-D264-47DE-B63F-414EF03B0296}">
      <dgm:prSet phldrT="[Texto]"/>
      <dgm:spPr/>
      <dgm:t>
        <a:bodyPr/>
        <a:lstStyle/>
        <a:p>
          <a:pPr algn="l"/>
          <a:r>
            <a:rPr lang="es-CO" b="1" dirty="0" smtClean="0"/>
            <a:t>Pocas oportunidades de empleo y desarrollo económico local</a:t>
          </a:r>
          <a:endParaRPr lang="es-CO" b="1" dirty="0"/>
        </a:p>
      </dgm:t>
    </dgm:pt>
    <dgm:pt modelId="{13A69BA8-A8E4-44BD-A578-55034E1D41B0}" type="parTrans" cxnId="{503D7F5C-C594-4316-A826-87AB97F7C891}">
      <dgm:prSet/>
      <dgm:spPr/>
      <dgm:t>
        <a:bodyPr/>
        <a:lstStyle/>
        <a:p>
          <a:pPr algn="l"/>
          <a:endParaRPr lang="es-CO" b="1"/>
        </a:p>
      </dgm:t>
    </dgm:pt>
    <dgm:pt modelId="{3238834A-27FE-4FCD-998E-CEF1ADAEF4D1}" type="sibTrans" cxnId="{503D7F5C-C594-4316-A826-87AB97F7C891}">
      <dgm:prSet/>
      <dgm:spPr/>
      <dgm:t>
        <a:bodyPr/>
        <a:lstStyle/>
        <a:p>
          <a:pPr algn="l"/>
          <a:endParaRPr lang="es-CO" b="1"/>
        </a:p>
      </dgm:t>
    </dgm:pt>
    <dgm:pt modelId="{74AAF30A-2BE0-48C2-82CF-FAA41ADFE27A}">
      <dgm:prSet phldrT="[Texto]"/>
      <dgm:spPr/>
      <dgm:t>
        <a:bodyPr/>
        <a:lstStyle/>
        <a:p>
          <a:pPr algn="l"/>
          <a:r>
            <a:rPr lang="es-CO" b="1" dirty="0" smtClean="0"/>
            <a:t>Conflictos sobre recursos naturales, retos culturales y frente a la inclusión de género.</a:t>
          </a:r>
          <a:endParaRPr lang="es-CO" b="1" dirty="0"/>
        </a:p>
      </dgm:t>
    </dgm:pt>
    <dgm:pt modelId="{DED38B22-AA39-4223-8F6C-D0EC0E547708}" type="parTrans" cxnId="{2872B099-38CB-4221-A677-44231F05DBC7}">
      <dgm:prSet/>
      <dgm:spPr/>
      <dgm:t>
        <a:bodyPr/>
        <a:lstStyle/>
        <a:p>
          <a:pPr algn="l"/>
          <a:endParaRPr lang="es-CO" b="1"/>
        </a:p>
      </dgm:t>
    </dgm:pt>
    <dgm:pt modelId="{39E7CB85-073D-4884-862F-B8DB4DF633B3}" type="sibTrans" cxnId="{2872B099-38CB-4221-A677-44231F05DBC7}">
      <dgm:prSet/>
      <dgm:spPr/>
      <dgm:t>
        <a:bodyPr/>
        <a:lstStyle/>
        <a:p>
          <a:pPr algn="l"/>
          <a:endParaRPr lang="es-CO" b="1"/>
        </a:p>
      </dgm:t>
    </dgm:pt>
    <dgm:pt modelId="{6E9E0CEF-1BA2-40DA-A610-91C2E8A385B0}" type="pres">
      <dgm:prSet presAssocID="{B722BBE1-D2CB-409B-BC72-3F32F02D188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978A24F-FAA1-4FD2-9683-D3B16F201B83}" type="pres">
      <dgm:prSet presAssocID="{B722BBE1-D2CB-409B-BC72-3F32F02D1883}" presName="diamond" presStyleLbl="bgShp" presStyleIdx="0" presStyleCnt="1"/>
      <dgm:spPr/>
      <dgm:t>
        <a:bodyPr/>
        <a:lstStyle/>
        <a:p>
          <a:endParaRPr lang="es-CO"/>
        </a:p>
      </dgm:t>
    </dgm:pt>
    <dgm:pt modelId="{FD0DAEA9-2B85-44EE-A6F1-50AC9C62056E}" type="pres">
      <dgm:prSet presAssocID="{B722BBE1-D2CB-409B-BC72-3F32F02D188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2F821A-E2D7-4C22-902F-E3EADA80390C}" type="pres">
      <dgm:prSet presAssocID="{B722BBE1-D2CB-409B-BC72-3F32F02D188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E90E06-F43B-4D4A-A1C2-EA023AE50791}" type="pres">
      <dgm:prSet presAssocID="{B722BBE1-D2CB-409B-BC72-3F32F02D188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6E818C-E6C4-4AC3-88C0-D71C1C2B7FAF}" type="pres">
      <dgm:prSet presAssocID="{B722BBE1-D2CB-409B-BC72-3F32F02D188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03D7F5C-C594-4316-A826-87AB97F7C891}" srcId="{B722BBE1-D2CB-409B-BC72-3F32F02D1883}" destId="{6B587EA9-D264-47DE-B63F-414EF03B0296}" srcOrd="2" destOrd="0" parTransId="{13A69BA8-A8E4-44BD-A578-55034E1D41B0}" sibTransId="{3238834A-27FE-4FCD-998E-CEF1ADAEF4D1}"/>
    <dgm:cxn modelId="{A0EE541E-44F3-4AE0-8EC9-29ED72FF2146}" type="presOf" srcId="{B0F03D4E-957B-4B05-87B3-FD9E196248D0}" destId="{B92F821A-E2D7-4C22-902F-E3EADA80390C}" srcOrd="0" destOrd="0" presId="urn:microsoft.com/office/officeart/2005/8/layout/matrix3"/>
    <dgm:cxn modelId="{FE2B5531-D130-44ED-AA9D-224234C4D449}" type="presOf" srcId="{74AAF30A-2BE0-48C2-82CF-FAA41ADFE27A}" destId="{A16E818C-E6C4-4AC3-88C0-D71C1C2B7FAF}" srcOrd="0" destOrd="0" presId="urn:microsoft.com/office/officeart/2005/8/layout/matrix3"/>
    <dgm:cxn modelId="{EE01FEEA-88DD-4720-A0FD-2F7F550D2D05}" type="presOf" srcId="{AC08E552-0A1F-469F-B579-90944F7F5BC9}" destId="{FD0DAEA9-2B85-44EE-A6F1-50AC9C62056E}" srcOrd="0" destOrd="0" presId="urn:microsoft.com/office/officeart/2005/8/layout/matrix3"/>
    <dgm:cxn modelId="{056B6112-6C30-4B3F-96AB-ADC6D0179B10}" type="presOf" srcId="{B722BBE1-D2CB-409B-BC72-3F32F02D1883}" destId="{6E9E0CEF-1BA2-40DA-A610-91C2E8A385B0}" srcOrd="0" destOrd="0" presId="urn:microsoft.com/office/officeart/2005/8/layout/matrix3"/>
    <dgm:cxn modelId="{2872B099-38CB-4221-A677-44231F05DBC7}" srcId="{B722BBE1-D2CB-409B-BC72-3F32F02D1883}" destId="{74AAF30A-2BE0-48C2-82CF-FAA41ADFE27A}" srcOrd="3" destOrd="0" parTransId="{DED38B22-AA39-4223-8F6C-D0EC0E547708}" sibTransId="{39E7CB85-073D-4884-862F-B8DB4DF633B3}"/>
    <dgm:cxn modelId="{56136FD3-5B55-4DB2-9FDE-064301C64FB5}" srcId="{B722BBE1-D2CB-409B-BC72-3F32F02D1883}" destId="{AC08E552-0A1F-469F-B579-90944F7F5BC9}" srcOrd="0" destOrd="0" parTransId="{3E868AF6-C5BF-44E5-91EB-DE3161FDC48D}" sibTransId="{960FF3B9-310B-4317-8714-1301A40E4677}"/>
    <dgm:cxn modelId="{A3F0D55F-43BA-4595-9135-5B5E101D126F}" srcId="{B722BBE1-D2CB-409B-BC72-3F32F02D1883}" destId="{B0F03D4E-957B-4B05-87B3-FD9E196248D0}" srcOrd="1" destOrd="0" parTransId="{A548CE5B-D68A-4543-97A0-A898E19395B4}" sibTransId="{CDE9769C-6281-426E-8CA1-7EDEB343B3EA}"/>
    <dgm:cxn modelId="{E8562455-D362-481F-B8B1-4E03973AA50E}" type="presOf" srcId="{6B587EA9-D264-47DE-B63F-414EF03B0296}" destId="{75E90E06-F43B-4D4A-A1C2-EA023AE50791}" srcOrd="0" destOrd="0" presId="urn:microsoft.com/office/officeart/2005/8/layout/matrix3"/>
    <dgm:cxn modelId="{DAA59D2C-CD43-4654-B02B-99B9511ED9D6}" type="presParOf" srcId="{6E9E0CEF-1BA2-40DA-A610-91C2E8A385B0}" destId="{D978A24F-FAA1-4FD2-9683-D3B16F201B83}" srcOrd="0" destOrd="0" presId="urn:microsoft.com/office/officeart/2005/8/layout/matrix3"/>
    <dgm:cxn modelId="{758807A2-B5BF-48E4-8B13-E08FAE220F02}" type="presParOf" srcId="{6E9E0CEF-1BA2-40DA-A610-91C2E8A385B0}" destId="{FD0DAEA9-2B85-44EE-A6F1-50AC9C62056E}" srcOrd="1" destOrd="0" presId="urn:microsoft.com/office/officeart/2005/8/layout/matrix3"/>
    <dgm:cxn modelId="{EE9CDECD-EF36-4FBD-AC29-779626A7CC5F}" type="presParOf" srcId="{6E9E0CEF-1BA2-40DA-A610-91C2E8A385B0}" destId="{B92F821A-E2D7-4C22-902F-E3EADA80390C}" srcOrd="2" destOrd="0" presId="urn:microsoft.com/office/officeart/2005/8/layout/matrix3"/>
    <dgm:cxn modelId="{4B881B12-A324-4969-8EA2-39697A28DF61}" type="presParOf" srcId="{6E9E0CEF-1BA2-40DA-A610-91C2E8A385B0}" destId="{75E90E06-F43B-4D4A-A1C2-EA023AE50791}" srcOrd="3" destOrd="0" presId="urn:microsoft.com/office/officeart/2005/8/layout/matrix3"/>
    <dgm:cxn modelId="{58236B8E-6C63-4B0C-845B-CEF9964769F1}" type="presParOf" srcId="{6E9E0CEF-1BA2-40DA-A610-91C2E8A385B0}" destId="{A16E818C-E6C4-4AC3-88C0-D71C1C2B7FA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891AD2-5459-416A-A045-09EABD03D5C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8C43481-4350-4EE2-8251-8683694D6BD8}">
      <dgm:prSet phldrT="[Texto]" custT="1"/>
      <dgm:spPr/>
      <dgm:t>
        <a:bodyPr/>
        <a:lstStyle/>
        <a:p>
          <a:r>
            <a:rPr lang="es-CO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Gobernabilidad</a:t>
          </a:r>
          <a:endParaRPr lang="es-CO" sz="1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DD2F65-446A-4CAA-9861-8BEC9C8AD347}" type="parTrans" cxnId="{33651F6F-6ADF-410E-A4ED-6071D94526B9}">
      <dgm:prSet/>
      <dgm:spPr/>
      <dgm:t>
        <a:bodyPr/>
        <a:lstStyle/>
        <a:p>
          <a:endParaRPr lang="es-CO"/>
        </a:p>
      </dgm:t>
    </dgm:pt>
    <dgm:pt modelId="{DB9B5B8B-DFC9-4307-95E7-B38D4AEFB4EF}" type="sibTrans" cxnId="{33651F6F-6ADF-410E-A4ED-6071D94526B9}">
      <dgm:prSet/>
      <dgm:spPr/>
      <dgm:t>
        <a:bodyPr/>
        <a:lstStyle/>
        <a:p>
          <a:endParaRPr lang="es-CO"/>
        </a:p>
      </dgm:t>
    </dgm:pt>
    <dgm:pt modelId="{4B44AF11-7E28-48E5-9FC2-66AFFC38766A}">
      <dgm:prSet phldrT="[Texto]" custT="1"/>
      <dgm:spPr/>
      <dgm:t>
        <a:bodyPr/>
        <a:lstStyle/>
        <a:p>
          <a:r>
            <a:rPr lang="es-CO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Desarrollo económico local</a:t>
          </a:r>
          <a:endParaRPr lang="es-CO" sz="1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BAA324-AF3B-454F-A442-F029FDEFC4F8}" type="parTrans" cxnId="{88C793A9-0D81-4FDC-9D26-259F5F2E3F59}">
      <dgm:prSet/>
      <dgm:spPr/>
      <dgm:t>
        <a:bodyPr/>
        <a:lstStyle/>
        <a:p>
          <a:endParaRPr lang="es-CO"/>
        </a:p>
      </dgm:t>
    </dgm:pt>
    <dgm:pt modelId="{BA903E79-BFA6-4A2B-BE77-008A6690B1F2}" type="sibTrans" cxnId="{88C793A9-0D81-4FDC-9D26-259F5F2E3F59}">
      <dgm:prSet/>
      <dgm:spPr/>
      <dgm:t>
        <a:bodyPr/>
        <a:lstStyle/>
        <a:p>
          <a:endParaRPr lang="es-CO"/>
        </a:p>
      </dgm:t>
    </dgm:pt>
    <dgm:pt modelId="{31736EB3-CEE9-4012-8998-010B594F52EB}">
      <dgm:prSet phldrT="[Texto]" custT="1"/>
      <dgm:spPr/>
      <dgm:t>
        <a:bodyPr/>
        <a:lstStyle/>
        <a:p>
          <a:r>
            <a:rPr lang="es-CO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del conocimiento</a:t>
          </a:r>
          <a:endParaRPr lang="es-CO" sz="1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7F3FBE-EA04-4672-B0EB-F43D328FA1BB}" type="parTrans" cxnId="{08CD75AB-A854-42E1-AC38-219AFEDAD746}">
      <dgm:prSet/>
      <dgm:spPr/>
      <dgm:t>
        <a:bodyPr/>
        <a:lstStyle/>
        <a:p>
          <a:endParaRPr lang="es-CO"/>
        </a:p>
      </dgm:t>
    </dgm:pt>
    <dgm:pt modelId="{CCF583C4-BA60-41C6-8E6F-4311B6374CF2}" type="sibTrans" cxnId="{08CD75AB-A854-42E1-AC38-219AFEDAD746}">
      <dgm:prSet/>
      <dgm:spPr/>
      <dgm:t>
        <a:bodyPr/>
        <a:lstStyle/>
        <a:p>
          <a:endParaRPr lang="es-CO"/>
        </a:p>
      </dgm:t>
    </dgm:pt>
    <dgm:pt modelId="{A8085744-849A-485A-9BE0-427B857F7CAD}">
      <dgm:prSet phldrT="[Texto]" custT="1"/>
      <dgm:spPr/>
      <dgm:t>
        <a:bodyPr/>
        <a:lstStyle/>
        <a:p>
          <a:r>
            <a:rPr lang="es-CO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Inclusión y sostenibilidad ambiental</a:t>
          </a:r>
          <a:endParaRPr lang="es-CO" sz="1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A4F4B5-954F-4FF0-A616-7FE4ED4C6ABF}" type="parTrans" cxnId="{AA4C3CD3-3A78-4768-8916-BC0488E45B7A}">
      <dgm:prSet/>
      <dgm:spPr/>
      <dgm:t>
        <a:bodyPr/>
        <a:lstStyle/>
        <a:p>
          <a:endParaRPr lang="es-CO"/>
        </a:p>
      </dgm:t>
    </dgm:pt>
    <dgm:pt modelId="{B3DAEA97-004E-45FF-9FCC-535ED4F34E66}" type="sibTrans" cxnId="{AA4C3CD3-3A78-4768-8916-BC0488E45B7A}">
      <dgm:prSet/>
      <dgm:spPr/>
      <dgm:t>
        <a:bodyPr/>
        <a:lstStyle/>
        <a:p>
          <a:endParaRPr lang="es-CO"/>
        </a:p>
      </dgm:t>
    </dgm:pt>
    <dgm:pt modelId="{6C360261-480D-4FA6-8351-5BFBF5594832}" type="pres">
      <dgm:prSet presAssocID="{6A891AD2-5459-416A-A045-09EABD03D5C1}" presName="arrowDiagram" presStyleCnt="0">
        <dgm:presLayoutVars>
          <dgm:chMax val="5"/>
          <dgm:dir/>
          <dgm:resizeHandles val="exact"/>
        </dgm:presLayoutVars>
      </dgm:prSet>
      <dgm:spPr/>
    </dgm:pt>
    <dgm:pt modelId="{C47F31CF-6A23-4E9B-AD5E-D2792E390DA8}" type="pres">
      <dgm:prSet presAssocID="{6A891AD2-5459-416A-A045-09EABD03D5C1}" presName="arrow" presStyleLbl="bgShp" presStyleIdx="0" presStyleCnt="1"/>
      <dgm:spPr>
        <a:solidFill>
          <a:schemeClr val="accent6">
            <a:lumMod val="20000"/>
            <a:lumOff val="80000"/>
          </a:schemeClr>
        </a:solidFill>
      </dgm:spPr>
    </dgm:pt>
    <dgm:pt modelId="{D1AD1CAB-6B94-437C-8D62-F77A45C4B0F1}" type="pres">
      <dgm:prSet presAssocID="{6A891AD2-5459-416A-A045-09EABD03D5C1}" presName="arrowDiagram4" presStyleCnt="0"/>
      <dgm:spPr/>
    </dgm:pt>
    <dgm:pt modelId="{BA11C7FA-B72F-40A2-88EC-5E790EA8BD01}" type="pres">
      <dgm:prSet presAssocID="{68C43481-4350-4EE2-8251-8683694D6BD8}" presName="bullet4a" presStyleLbl="node1" presStyleIdx="0" presStyleCnt="4"/>
      <dgm:spPr>
        <a:solidFill>
          <a:schemeClr val="accent6"/>
        </a:solidFill>
      </dgm:spPr>
    </dgm:pt>
    <dgm:pt modelId="{F6A716E8-401B-454E-ADA4-3265717A44C2}" type="pres">
      <dgm:prSet presAssocID="{68C43481-4350-4EE2-8251-8683694D6BD8}" presName="textBox4a" presStyleLbl="revTx" presStyleIdx="0" presStyleCnt="4" custScaleX="157620" custLinFactNeighborX="34624" custLinFactNeighborY="-39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9271A2-9B46-4B4B-8229-F693A0879D36}" type="pres">
      <dgm:prSet presAssocID="{4B44AF11-7E28-48E5-9FC2-66AFFC38766A}" presName="bullet4b" presStyleLbl="node1" presStyleIdx="1" presStyleCnt="4"/>
      <dgm:spPr>
        <a:solidFill>
          <a:schemeClr val="accent6"/>
        </a:solidFill>
      </dgm:spPr>
    </dgm:pt>
    <dgm:pt modelId="{2B8D5FF6-610B-4DBD-95A6-627935A67DFF}" type="pres">
      <dgm:prSet presAssocID="{4B44AF11-7E28-48E5-9FC2-66AFFC38766A}" presName="textBox4b" presStyleLbl="revTx" presStyleIdx="1" presStyleCnt="4" custScaleX="116090" custLinFactNeighborX="15040" custLinFactNeighborY="69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2D005D-4614-4043-A0E7-A916B506D61C}" type="pres">
      <dgm:prSet presAssocID="{31736EB3-CEE9-4012-8998-010B594F52EB}" presName="bullet4c" presStyleLbl="node1" presStyleIdx="2" presStyleCnt="4"/>
      <dgm:spPr>
        <a:solidFill>
          <a:schemeClr val="accent6"/>
        </a:solidFill>
      </dgm:spPr>
    </dgm:pt>
    <dgm:pt modelId="{4C1FB13D-5FA6-49EC-B4A3-7449CD01FF6D}" type="pres">
      <dgm:prSet presAssocID="{31736EB3-CEE9-4012-8998-010B594F52EB}" presName="textBox4c" presStyleLbl="revTx" presStyleIdx="2" presStyleCnt="4" custScaleX="122115" custLinFactNeighborX="14036" custLinFactNeighborY="5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BEA7F3-BDA9-4A83-99DF-0261CFF7ECDF}" type="pres">
      <dgm:prSet presAssocID="{A8085744-849A-485A-9BE0-427B857F7CAD}" presName="bullet4d" presStyleLbl="node1" presStyleIdx="3" presStyleCnt="4"/>
      <dgm:spPr>
        <a:solidFill>
          <a:schemeClr val="accent6"/>
        </a:solidFill>
      </dgm:spPr>
    </dgm:pt>
    <dgm:pt modelId="{588BCA52-AEAA-4838-8112-02D49C08690E}" type="pres">
      <dgm:prSet presAssocID="{A8085744-849A-485A-9BE0-427B857F7CAD}" presName="textBox4d" presStyleLbl="revTx" presStyleIdx="3" presStyleCnt="4" custScaleX="110754" custLinFactNeighborX="61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3651F6F-6ADF-410E-A4ED-6071D94526B9}" srcId="{6A891AD2-5459-416A-A045-09EABD03D5C1}" destId="{68C43481-4350-4EE2-8251-8683694D6BD8}" srcOrd="0" destOrd="0" parTransId="{25DD2F65-446A-4CAA-9861-8BEC9C8AD347}" sibTransId="{DB9B5B8B-DFC9-4307-95E7-B38D4AEFB4EF}"/>
    <dgm:cxn modelId="{4A0532F6-B04A-44C2-8FDF-383588457536}" type="presOf" srcId="{4B44AF11-7E28-48E5-9FC2-66AFFC38766A}" destId="{2B8D5FF6-610B-4DBD-95A6-627935A67DFF}" srcOrd="0" destOrd="0" presId="urn:microsoft.com/office/officeart/2005/8/layout/arrow2"/>
    <dgm:cxn modelId="{08CD75AB-A854-42E1-AC38-219AFEDAD746}" srcId="{6A891AD2-5459-416A-A045-09EABD03D5C1}" destId="{31736EB3-CEE9-4012-8998-010B594F52EB}" srcOrd="2" destOrd="0" parTransId="{5D7F3FBE-EA04-4672-B0EB-F43D328FA1BB}" sibTransId="{CCF583C4-BA60-41C6-8E6F-4311B6374CF2}"/>
    <dgm:cxn modelId="{88C793A9-0D81-4FDC-9D26-259F5F2E3F59}" srcId="{6A891AD2-5459-416A-A045-09EABD03D5C1}" destId="{4B44AF11-7E28-48E5-9FC2-66AFFC38766A}" srcOrd="1" destOrd="0" parTransId="{7ABAA324-AF3B-454F-A442-F029FDEFC4F8}" sibTransId="{BA903E79-BFA6-4A2B-BE77-008A6690B1F2}"/>
    <dgm:cxn modelId="{AA4C3CD3-3A78-4768-8916-BC0488E45B7A}" srcId="{6A891AD2-5459-416A-A045-09EABD03D5C1}" destId="{A8085744-849A-485A-9BE0-427B857F7CAD}" srcOrd="3" destOrd="0" parTransId="{EDA4F4B5-954F-4FF0-A616-7FE4ED4C6ABF}" sibTransId="{B3DAEA97-004E-45FF-9FCC-535ED4F34E66}"/>
    <dgm:cxn modelId="{8615DACA-E24C-40DC-8503-4A9E1984535A}" type="presOf" srcId="{31736EB3-CEE9-4012-8998-010B594F52EB}" destId="{4C1FB13D-5FA6-49EC-B4A3-7449CD01FF6D}" srcOrd="0" destOrd="0" presId="urn:microsoft.com/office/officeart/2005/8/layout/arrow2"/>
    <dgm:cxn modelId="{49FB61E9-10C1-4461-A205-927789F54743}" type="presOf" srcId="{A8085744-849A-485A-9BE0-427B857F7CAD}" destId="{588BCA52-AEAA-4838-8112-02D49C08690E}" srcOrd="0" destOrd="0" presId="urn:microsoft.com/office/officeart/2005/8/layout/arrow2"/>
    <dgm:cxn modelId="{3619AF42-9C45-41A2-90B7-EA6C66B3C7C6}" type="presOf" srcId="{6A891AD2-5459-416A-A045-09EABD03D5C1}" destId="{6C360261-480D-4FA6-8351-5BFBF5594832}" srcOrd="0" destOrd="0" presId="urn:microsoft.com/office/officeart/2005/8/layout/arrow2"/>
    <dgm:cxn modelId="{C35B1AFF-C4D0-43BD-9D80-1B34B66C1775}" type="presOf" srcId="{68C43481-4350-4EE2-8251-8683694D6BD8}" destId="{F6A716E8-401B-454E-ADA4-3265717A44C2}" srcOrd="0" destOrd="0" presId="urn:microsoft.com/office/officeart/2005/8/layout/arrow2"/>
    <dgm:cxn modelId="{59F4B255-967F-402D-854B-4F9D81E6AC32}" type="presParOf" srcId="{6C360261-480D-4FA6-8351-5BFBF5594832}" destId="{C47F31CF-6A23-4E9B-AD5E-D2792E390DA8}" srcOrd="0" destOrd="0" presId="urn:microsoft.com/office/officeart/2005/8/layout/arrow2"/>
    <dgm:cxn modelId="{BEEA3A2C-D516-4178-B525-431363D3327A}" type="presParOf" srcId="{6C360261-480D-4FA6-8351-5BFBF5594832}" destId="{D1AD1CAB-6B94-437C-8D62-F77A45C4B0F1}" srcOrd="1" destOrd="0" presId="urn:microsoft.com/office/officeart/2005/8/layout/arrow2"/>
    <dgm:cxn modelId="{D97FE70A-D1AB-4D84-AAED-12F283CEF08C}" type="presParOf" srcId="{D1AD1CAB-6B94-437C-8D62-F77A45C4B0F1}" destId="{BA11C7FA-B72F-40A2-88EC-5E790EA8BD01}" srcOrd="0" destOrd="0" presId="urn:microsoft.com/office/officeart/2005/8/layout/arrow2"/>
    <dgm:cxn modelId="{5FD78370-7883-4F02-9DB2-C12F2C30E15A}" type="presParOf" srcId="{D1AD1CAB-6B94-437C-8D62-F77A45C4B0F1}" destId="{F6A716E8-401B-454E-ADA4-3265717A44C2}" srcOrd="1" destOrd="0" presId="urn:microsoft.com/office/officeart/2005/8/layout/arrow2"/>
    <dgm:cxn modelId="{9AC52F09-3718-4A82-94C4-24BB07687BFF}" type="presParOf" srcId="{D1AD1CAB-6B94-437C-8D62-F77A45C4B0F1}" destId="{339271A2-9B46-4B4B-8229-F693A0879D36}" srcOrd="2" destOrd="0" presId="urn:microsoft.com/office/officeart/2005/8/layout/arrow2"/>
    <dgm:cxn modelId="{C29D363F-E76E-42B2-A5EF-A244648E8B37}" type="presParOf" srcId="{D1AD1CAB-6B94-437C-8D62-F77A45C4B0F1}" destId="{2B8D5FF6-610B-4DBD-95A6-627935A67DFF}" srcOrd="3" destOrd="0" presId="urn:microsoft.com/office/officeart/2005/8/layout/arrow2"/>
    <dgm:cxn modelId="{96405264-365A-4A80-A177-829821B9AA01}" type="presParOf" srcId="{D1AD1CAB-6B94-437C-8D62-F77A45C4B0F1}" destId="{622D005D-4614-4043-A0E7-A916B506D61C}" srcOrd="4" destOrd="0" presId="urn:microsoft.com/office/officeart/2005/8/layout/arrow2"/>
    <dgm:cxn modelId="{82C0BC88-D8C4-4738-98C1-64934820B5C7}" type="presParOf" srcId="{D1AD1CAB-6B94-437C-8D62-F77A45C4B0F1}" destId="{4C1FB13D-5FA6-49EC-B4A3-7449CD01FF6D}" srcOrd="5" destOrd="0" presId="urn:microsoft.com/office/officeart/2005/8/layout/arrow2"/>
    <dgm:cxn modelId="{0F16ED2A-DEFF-4B91-92BB-97D55C3A7A21}" type="presParOf" srcId="{D1AD1CAB-6B94-437C-8D62-F77A45C4B0F1}" destId="{FDBEA7F3-BDA9-4A83-99DF-0261CFF7ECDF}" srcOrd="6" destOrd="0" presId="urn:microsoft.com/office/officeart/2005/8/layout/arrow2"/>
    <dgm:cxn modelId="{169307B9-1136-4A82-A4B6-A9B972507D13}" type="presParOf" srcId="{D1AD1CAB-6B94-437C-8D62-F77A45C4B0F1}" destId="{588BCA52-AEAA-4838-8112-02D49C08690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8A24F-FAA1-4FD2-9683-D3B16F201B83}">
      <dsp:nvSpPr>
        <dsp:cNvPr id="0" name=""/>
        <dsp:cNvSpPr/>
      </dsp:nvSpPr>
      <dsp:spPr>
        <a:xfrm>
          <a:off x="1739820" y="0"/>
          <a:ext cx="4739568" cy="4739568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DAEA9-2B85-44EE-A6F1-50AC9C62056E}">
      <dsp:nvSpPr>
        <dsp:cNvPr id="0" name=""/>
        <dsp:cNvSpPr/>
      </dsp:nvSpPr>
      <dsp:spPr>
        <a:xfrm>
          <a:off x="2190078" y="450258"/>
          <a:ext cx="1848431" cy="18484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Capacidad limitada de GL en planeación, transparencia y diálogo. </a:t>
          </a:r>
          <a:endParaRPr lang="es-CO" sz="1600" b="1" kern="1200" dirty="0"/>
        </a:p>
      </dsp:txBody>
      <dsp:txXfrm>
        <a:off x="2280311" y="540491"/>
        <a:ext cx="1667965" cy="1667965"/>
      </dsp:txXfrm>
    </dsp:sp>
    <dsp:sp modelId="{B92F821A-E2D7-4C22-902F-E3EADA80390C}">
      <dsp:nvSpPr>
        <dsp:cNvPr id="0" name=""/>
        <dsp:cNvSpPr/>
      </dsp:nvSpPr>
      <dsp:spPr>
        <a:xfrm>
          <a:off x="4180697" y="450258"/>
          <a:ext cx="1848431" cy="184843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Capacidad limitada en finanzas  y en brindar servicios de manera efectiva.</a:t>
          </a:r>
          <a:endParaRPr lang="es-CO" sz="1600" b="1" kern="1200" dirty="0"/>
        </a:p>
      </dsp:txBody>
      <dsp:txXfrm>
        <a:off x="4270930" y="540491"/>
        <a:ext cx="1667965" cy="1667965"/>
      </dsp:txXfrm>
    </dsp:sp>
    <dsp:sp modelId="{75E90E06-F43B-4D4A-A1C2-EA023AE50791}">
      <dsp:nvSpPr>
        <dsp:cNvPr id="0" name=""/>
        <dsp:cNvSpPr/>
      </dsp:nvSpPr>
      <dsp:spPr>
        <a:xfrm>
          <a:off x="2190078" y="2440877"/>
          <a:ext cx="1848431" cy="184843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Pocas oportunidades de empleo y desarrollo económico local</a:t>
          </a:r>
          <a:endParaRPr lang="es-CO" sz="1600" b="1" kern="1200" dirty="0"/>
        </a:p>
      </dsp:txBody>
      <dsp:txXfrm>
        <a:off x="2280311" y="2531110"/>
        <a:ext cx="1667965" cy="1667965"/>
      </dsp:txXfrm>
    </dsp:sp>
    <dsp:sp modelId="{A16E818C-E6C4-4AC3-88C0-D71C1C2B7FAF}">
      <dsp:nvSpPr>
        <dsp:cNvPr id="0" name=""/>
        <dsp:cNvSpPr/>
      </dsp:nvSpPr>
      <dsp:spPr>
        <a:xfrm>
          <a:off x="4180697" y="2440877"/>
          <a:ext cx="1848431" cy="184843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Conflictos sobre recursos naturales, retos culturales y frente a la inclusión de género.</a:t>
          </a:r>
          <a:endParaRPr lang="es-CO" sz="1600" b="1" kern="1200" dirty="0"/>
        </a:p>
      </dsp:txBody>
      <dsp:txXfrm>
        <a:off x="4270930" y="2531110"/>
        <a:ext cx="1667965" cy="1667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F31CF-6A23-4E9B-AD5E-D2792E390DA8}">
      <dsp:nvSpPr>
        <dsp:cNvPr id="0" name=""/>
        <dsp:cNvSpPr/>
      </dsp:nvSpPr>
      <dsp:spPr>
        <a:xfrm>
          <a:off x="105953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1C7FA-B72F-40A2-88EC-5E790EA8BD01}">
      <dsp:nvSpPr>
        <dsp:cNvPr id="0" name=""/>
        <dsp:cNvSpPr/>
      </dsp:nvSpPr>
      <dsp:spPr>
        <a:xfrm>
          <a:off x="746440" y="3021990"/>
          <a:ext cx="149555" cy="149555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716E8-401B-454E-ADA4-3265717A44C2}">
      <dsp:nvSpPr>
        <dsp:cNvPr id="0" name=""/>
        <dsp:cNvSpPr/>
      </dsp:nvSpPr>
      <dsp:spPr>
        <a:xfrm>
          <a:off x="885864" y="3058272"/>
          <a:ext cx="1752593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Gobernabilidad</a:t>
          </a:r>
          <a:endParaRPr lang="es-CO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85864" y="3058272"/>
        <a:ext cx="1752593" cy="967232"/>
      </dsp:txXfrm>
    </dsp:sp>
    <dsp:sp modelId="{339271A2-9B46-4B4B-8229-F693A0879D36}">
      <dsp:nvSpPr>
        <dsp:cNvPr id="0" name=""/>
        <dsp:cNvSpPr/>
      </dsp:nvSpPr>
      <dsp:spPr>
        <a:xfrm>
          <a:off x="1803080" y="2076703"/>
          <a:ext cx="260096" cy="260096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D5FF6-610B-4DBD-95A6-627935A67DFF}">
      <dsp:nvSpPr>
        <dsp:cNvPr id="0" name=""/>
        <dsp:cNvSpPr/>
      </dsp:nvSpPr>
      <dsp:spPr>
        <a:xfrm>
          <a:off x="2028645" y="2206751"/>
          <a:ext cx="1585213" cy="185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1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Desarrollo económico local</a:t>
          </a:r>
          <a:endParaRPr lang="es-CO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28645" y="2206751"/>
        <a:ext cx="1585213" cy="1857248"/>
      </dsp:txXfrm>
    </dsp:sp>
    <dsp:sp modelId="{622D005D-4614-4043-A0E7-A916B506D61C}">
      <dsp:nvSpPr>
        <dsp:cNvPr id="0" name=""/>
        <dsp:cNvSpPr/>
      </dsp:nvSpPr>
      <dsp:spPr>
        <a:xfrm>
          <a:off x="3152328" y="1380134"/>
          <a:ext cx="344627" cy="344627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FB13D-5FA6-49EC-B4A3-7449CD01FF6D}">
      <dsp:nvSpPr>
        <dsp:cNvPr id="0" name=""/>
        <dsp:cNvSpPr/>
      </dsp:nvSpPr>
      <dsp:spPr>
        <a:xfrm>
          <a:off x="3365313" y="1552447"/>
          <a:ext cx="1667485" cy="25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61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del conocimiento</a:t>
          </a:r>
          <a:endParaRPr lang="es-CO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65313" y="1552447"/>
        <a:ext cx="1667485" cy="2511552"/>
      </dsp:txXfrm>
    </dsp:sp>
    <dsp:sp modelId="{FDBEA7F3-BDA9-4A83-99DF-0261CFF7ECDF}">
      <dsp:nvSpPr>
        <dsp:cNvPr id="0" name=""/>
        <dsp:cNvSpPr/>
      </dsp:nvSpPr>
      <dsp:spPr>
        <a:xfrm>
          <a:off x="4621870" y="919276"/>
          <a:ext cx="461670" cy="46167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BCA52-AEAA-4838-8112-02D49C08690E}">
      <dsp:nvSpPr>
        <dsp:cNvPr id="0" name=""/>
        <dsp:cNvSpPr/>
      </dsp:nvSpPr>
      <dsp:spPr>
        <a:xfrm>
          <a:off x="4863111" y="1150111"/>
          <a:ext cx="1512350" cy="291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3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Inclusión y sostenibilidad ambiental</a:t>
          </a:r>
          <a:endParaRPr lang="es-CO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63111" y="1150111"/>
        <a:ext cx="1512350" cy="291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7322-AB01-4FF4-8ABC-9A8D35A16AA1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2736A-7B6D-4D0E-85B1-0275FA2AACB2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62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04FEA-2AA7-4380-8304-4A8B858194C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797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Página web CISAL en construcción</a:t>
            </a:r>
            <a:r>
              <a:rPr lang="es-CO" sz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s-CO" sz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redes sociales</a:t>
            </a:r>
            <a:endParaRPr lang="es-CO" sz="1200" dirty="0" smtClean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2736A-7B6D-4D0E-85B1-0275FA2AACB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97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El objetivo de la siguiente presentación, es de manera breve,</a:t>
            </a:r>
            <a:r>
              <a:rPr lang="es-CO" baseline="0" dirty="0" smtClean="0"/>
              <a:t> contarles sobre el programa CISAL, qué hacemos, quiénes somos, dónde y cómo estamos trabajando y a dónde queremos llegar.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2736A-7B6D-4D0E-85B1-0275FA2AACB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55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2736A-7B6D-4D0E-85B1-0275FA2AACB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103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2736A-7B6D-4D0E-85B1-0275FA2AACB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982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 smtClean="0"/>
              <a:t>Contexto: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 smtClean="0"/>
              <a:t>La alta demanda de minerales y otros recursos ha impulsado una </a:t>
            </a:r>
            <a:r>
              <a:rPr lang="es-CO" sz="1800" b="1" dirty="0" smtClean="0"/>
              <a:t>expansión en la actividad minera en todo el mundo</a:t>
            </a:r>
            <a:r>
              <a:rPr lang="es-CO" sz="180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 smtClean="0"/>
              <a:t>Los países en desarrollo representan un porcentaje significativo</a:t>
            </a:r>
            <a:r>
              <a:rPr lang="es-CO" sz="1800" b="1" dirty="0" smtClean="0"/>
              <a:t> de la producción </a:t>
            </a:r>
            <a:r>
              <a:rPr lang="es-CO" sz="1800" dirty="0" smtClean="0"/>
              <a:t>y de las nuevas inversiones que se están realizando. En particular: en </a:t>
            </a:r>
            <a:r>
              <a:rPr lang="es-CO" sz="1800" b="1" dirty="0" smtClean="0"/>
              <a:t>América Latina</a:t>
            </a:r>
            <a:r>
              <a:rPr lang="es-CO" sz="1800" dirty="0" smtClean="0"/>
              <a:t>.</a:t>
            </a:r>
          </a:p>
          <a:p>
            <a:r>
              <a:rPr lang="es-CO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pesar del auge del desarrollo minero en Latino América,,</a:t>
            </a:r>
            <a:r>
              <a:rPr lang="es-CO" sz="12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 beneficios se han distribuido de manera desigual.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2736A-7B6D-4D0E-85B1-0275FA2AACB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04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 smtClean="0"/>
              <a:t>Contexto: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 smtClean="0"/>
              <a:t>La alta demanda de minerales y otros recursos ha impulsado una </a:t>
            </a:r>
            <a:r>
              <a:rPr lang="es-CO" sz="1800" b="1" dirty="0" smtClean="0"/>
              <a:t>expansión en la actividad minera en todo el mundo</a:t>
            </a:r>
            <a:r>
              <a:rPr lang="es-CO" sz="180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 smtClean="0"/>
              <a:t>Los países en desarrollo representan un porcentaje significativo</a:t>
            </a:r>
            <a:r>
              <a:rPr lang="es-CO" sz="1800" b="1" dirty="0" smtClean="0"/>
              <a:t> de la producción </a:t>
            </a:r>
            <a:r>
              <a:rPr lang="es-CO" sz="1800" dirty="0" smtClean="0"/>
              <a:t>y de las nuevas inversiones que se están realizando. En particular: en </a:t>
            </a:r>
            <a:r>
              <a:rPr lang="es-CO" sz="1800" b="1" dirty="0" smtClean="0"/>
              <a:t>América Latina</a:t>
            </a:r>
            <a:r>
              <a:rPr lang="es-CO" sz="1800" dirty="0" smtClean="0"/>
              <a:t>.</a:t>
            </a:r>
          </a:p>
          <a:p>
            <a:r>
              <a:rPr lang="es-CO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pesar del auge del desarrollo minero en Latino América,,</a:t>
            </a:r>
            <a:r>
              <a:rPr lang="es-CO" sz="12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 beneficios se han distribuido de manera desigual.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2736A-7B6D-4D0E-85B1-0275FA2AACB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8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*La FCM lleva más de 100 años trabajando de la mano con los gobiernos</a:t>
            </a:r>
            <a:r>
              <a:rPr lang="es-CO" baseline="0" dirty="0" smtClean="0"/>
              <a:t> locales </a:t>
            </a:r>
            <a:endParaRPr lang="es-CO" dirty="0" smtClean="0"/>
          </a:p>
          <a:p>
            <a:r>
              <a:rPr lang="es-CO" dirty="0" smtClean="0"/>
              <a:t>**Aclarar que CISAL es el primer programa de la FCM que trabaja de</a:t>
            </a:r>
            <a:r>
              <a:rPr lang="es-CO" baseline="0" dirty="0" smtClean="0"/>
              <a:t> la mano con municipios donde hay actividad minera.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2736A-7B6D-4D0E-85B1-0275FA2AACB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915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Aclarar que las principales líneas de acción son gobernabilidad</a:t>
            </a:r>
            <a:r>
              <a:rPr lang="es-CO" baseline="0" dirty="0" smtClean="0"/>
              <a:t> y DEL; </a:t>
            </a:r>
            <a:r>
              <a:rPr lang="es-CO" baseline="0" dirty="0" err="1" smtClean="0"/>
              <a:t>GdC</a:t>
            </a:r>
            <a:r>
              <a:rPr lang="es-CO" baseline="0" dirty="0" smtClean="0"/>
              <a:t> e inclusión son transversales.</a:t>
            </a:r>
            <a:endParaRPr lang="es-CO" dirty="0" smtClean="0"/>
          </a:p>
          <a:p>
            <a:r>
              <a:rPr lang="es-CO" b="0" i="1" dirty="0" smtClean="0"/>
              <a:t>Está</a:t>
            </a:r>
            <a:r>
              <a:rPr lang="es-CO" b="0" i="1" baseline="0" dirty="0" smtClean="0"/>
              <a:t> en construcción este gráfico, debe ser más obvio que 2000 y 3000 son resultados transversales.</a:t>
            </a:r>
            <a:endParaRPr lang="es-CO" b="0" i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2736A-7B6D-4D0E-85B1-0275FA2AACB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571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Ancash</a:t>
            </a:r>
          </a:p>
          <a:p>
            <a:r>
              <a:rPr lang="es-CO" dirty="0" smtClean="0"/>
              <a:t>Minería a gran escala en operación;</a:t>
            </a:r>
            <a:r>
              <a:rPr lang="es-CO" baseline="0" dirty="0" smtClean="0"/>
              <a:t> </a:t>
            </a:r>
            <a:r>
              <a:rPr lang="es-CO" dirty="0" smtClean="0"/>
              <a:t>Cobre, zinc, oro;</a:t>
            </a:r>
            <a:r>
              <a:rPr lang="es-CO" baseline="0" dirty="0" smtClean="0"/>
              <a:t> zona agrícola</a:t>
            </a:r>
          </a:p>
          <a:p>
            <a:endParaRPr lang="es-CO" dirty="0" smtClean="0"/>
          </a:p>
          <a:p>
            <a:r>
              <a:rPr lang="es-CO" dirty="0" smtClean="0"/>
              <a:t>Cusco</a:t>
            </a:r>
          </a:p>
          <a:p>
            <a:r>
              <a:rPr lang="es-CO" dirty="0" smtClean="0"/>
              <a:t>Minería a gran escala en operación (15 proyectos) y en exploración (46 proyectos);</a:t>
            </a:r>
            <a:r>
              <a:rPr lang="es-CO" baseline="0" dirty="0" smtClean="0"/>
              <a:t> </a:t>
            </a:r>
            <a:r>
              <a:rPr lang="es-CO" dirty="0" smtClean="0"/>
              <a:t>Minas de cobre y mineral de hierro; zona agrícola</a:t>
            </a:r>
          </a:p>
          <a:p>
            <a:endParaRPr lang="es-CO" dirty="0" smtClean="0"/>
          </a:p>
          <a:p>
            <a:r>
              <a:rPr lang="es-CO" dirty="0" smtClean="0"/>
              <a:t>La Guajira</a:t>
            </a:r>
          </a:p>
          <a:p>
            <a:r>
              <a:rPr lang="es-CO" dirty="0" smtClean="0"/>
              <a:t>Mina de carbón a cielo abierto a gran escala en funcionamiento durante 30 años;</a:t>
            </a:r>
            <a:r>
              <a:rPr lang="es-CO" baseline="0" dirty="0" smtClean="0"/>
              <a:t> </a:t>
            </a:r>
            <a:r>
              <a:rPr lang="es-CO" dirty="0" smtClean="0"/>
              <a:t>Costa del Caribe, la mayoría es población indígena</a:t>
            </a:r>
          </a:p>
          <a:p>
            <a:endParaRPr lang="es-CO" dirty="0" smtClean="0"/>
          </a:p>
          <a:p>
            <a:r>
              <a:rPr lang="es-CO" dirty="0" smtClean="0"/>
              <a:t>Antioquia</a:t>
            </a:r>
          </a:p>
          <a:p>
            <a:r>
              <a:rPr lang="es-CO" dirty="0" smtClean="0"/>
              <a:t>Historia de pequeña minería y minería artesanal de oro;</a:t>
            </a:r>
            <a:r>
              <a:rPr lang="es-CO" baseline="0" dirty="0" smtClean="0"/>
              <a:t> </a:t>
            </a:r>
            <a:r>
              <a:rPr lang="es-CO" dirty="0" smtClean="0"/>
              <a:t>Mediano y gran minería de oro, plata, carbón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2736A-7B6D-4D0E-85B1-0275FA2AACB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852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952343" y="1016000"/>
            <a:ext cx="2191657" cy="401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183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6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46" y="6256192"/>
            <a:ext cx="3293610" cy="2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2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6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1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990033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5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4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6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68EB3-C679-6441-800B-781537AFDE4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BA684-E4CB-1240-ADEE-16A677E5CE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2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36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7" name="Picture 6" descr="FCM-pms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8" y="6070600"/>
            <a:ext cx="2300419" cy="359585"/>
          </a:xfrm>
          <a:prstGeom prst="rect">
            <a:avLst/>
          </a:prstGeom>
        </p:spPr>
      </p:pic>
      <p:pic>
        <p:nvPicPr>
          <p:cNvPr id="8" name="Picture 7" descr="leaf-ppt-foot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8" y="6181100"/>
            <a:ext cx="8471761" cy="626754"/>
          </a:xfrm>
          <a:prstGeom prst="rect">
            <a:avLst/>
          </a:prstGeom>
        </p:spPr>
      </p:pic>
      <p:pic>
        <p:nvPicPr>
          <p:cNvPr id="6" name="Picture 5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46" y="6256192"/>
            <a:ext cx="3293610" cy="200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10" y="113339"/>
            <a:ext cx="2063190" cy="124198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952343" y="1016000"/>
            <a:ext cx="2191657" cy="401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610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7F1334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m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9267" y="5933439"/>
            <a:ext cx="9025466" cy="92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114" y="5008878"/>
            <a:ext cx="5199017" cy="790572"/>
          </a:xfrm>
          <a:prstGeom prst="rect">
            <a:avLst/>
          </a:prstGeom>
          <a:solidFill>
            <a:srgbClr val="FE9D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/>
              <a:t>Segundo Foro GDMDS</a:t>
            </a:r>
          </a:p>
          <a:p>
            <a:pPr algn="ctr"/>
            <a:r>
              <a:rPr lang="es-CO" sz="2400" b="1" dirty="0" smtClean="0"/>
              <a:t>Lima, 23 de octubre de 2018</a:t>
            </a:r>
            <a:endParaRPr lang="es-CO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33120" y="3027840"/>
            <a:ext cx="8310880" cy="2905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2885" y="6134218"/>
            <a:ext cx="1411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November 20, 2014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FCM-pm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3" y="454135"/>
            <a:ext cx="3281680" cy="51296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89" y="6552280"/>
            <a:ext cx="3293610" cy="20031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2639"/>
            <a:ext cx="1073079" cy="2799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33029" y="0"/>
            <a:ext cx="2510971" cy="142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84" y="1161592"/>
            <a:ext cx="5748441" cy="32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Dónde trabajamos</a:t>
            </a:r>
            <a:endParaRPr lang="es-CO" dirty="0"/>
          </a:p>
        </p:txBody>
      </p:sp>
      <p:pic>
        <p:nvPicPr>
          <p:cNvPr id="12" name="Picture 4" descr="C:\Users\celoy\AppData\Local\Microsoft\Windows\Temporary Internet Files\Content.Outlook\LBS6P1LN\Peru map_sites v1501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1" y="1182336"/>
            <a:ext cx="3403255" cy="441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2" descr="C:\Users\Alex\AppData\Local\Microsoft\Windows\Temporary Internet Files\Content.Outlook\75CRCXXJ\Colombia_2_map sitename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9" y="1111837"/>
            <a:ext cx="3660267" cy="448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9" y="468602"/>
            <a:ext cx="4447307" cy="26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la guajira wayu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92" y="2550545"/>
            <a:ext cx="4800889" cy="29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070764" y="1340427"/>
            <a:ext cx="280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solidFill>
                  <a:srgbClr val="800000"/>
                </a:solidFill>
              </a:rPr>
              <a:t>La Guajira</a:t>
            </a:r>
            <a:endParaRPr lang="es-PE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3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25391" y="1496290"/>
            <a:ext cx="280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solidFill>
                  <a:srgbClr val="800000"/>
                </a:solidFill>
              </a:rPr>
              <a:t>Antioquia</a:t>
            </a:r>
            <a:endParaRPr lang="es-PE" sz="3200" b="1" dirty="0">
              <a:solidFill>
                <a:srgbClr val="800000"/>
              </a:solidFill>
            </a:endParaRPr>
          </a:p>
        </p:txBody>
      </p:sp>
      <p:pic>
        <p:nvPicPr>
          <p:cNvPr id="4098" name="Picture 2" descr="Resultado de imagen para buriticÃ¡ antioqu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498764"/>
            <a:ext cx="4904797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899063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05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25391" y="1496290"/>
            <a:ext cx="280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err="1" smtClean="0">
                <a:solidFill>
                  <a:srgbClr val="800000"/>
                </a:solidFill>
              </a:rPr>
              <a:t>Jangas</a:t>
            </a:r>
            <a:endParaRPr lang="es-PE" sz="3200" b="1" dirty="0">
              <a:solidFill>
                <a:srgbClr val="800000"/>
              </a:solidFill>
            </a:endParaRPr>
          </a:p>
        </p:txBody>
      </p:sp>
      <p:pic>
        <p:nvPicPr>
          <p:cNvPr id="5122" name="Picture 2" descr="Resultado de imagen para jangas anc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3" y="876151"/>
            <a:ext cx="4762500" cy="261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82" y="2909455"/>
            <a:ext cx="5132820" cy="26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3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53991" y="1496290"/>
            <a:ext cx="280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err="1" smtClean="0">
                <a:solidFill>
                  <a:srgbClr val="800000"/>
                </a:solidFill>
              </a:rPr>
              <a:t>Quiñota</a:t>
            </a:r>
            <a:endParaRPr lang="es-PE" sz="3200" b="1" dirty="0">
              <a:solidFill>
                <a:srgbClr val="800000"/>
              </a:solidFill>
            </a:endParaRPr>
          </a:p>
        </p:txBody>
      </p:sp>
      <p:pic>
        <p:nvPicPr>
          <p:cNvPr id="6146" name="Picture 2" descr="Resultado de imagen para quiÃ±ota chumbivil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" y="493404"/>
            <a:ext cx="5524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constancia hud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3043507"/>
            <a:ext cx="5346125" cy="27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 quiénes trabajamos</a:t>
            </a:r>
            <a:endParaRPr lang="es-CO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57200" y="12847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endParaRPr lang="es-CO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Gobiernos locales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Asociaciones de gobierno locales</a:t>
            </a:r>
          </a:p>
          <a:p>
            <a:pPr>
              <a:buFont typeface="Wingdings" panose="05000000000000000000" pitchFamily="2" charset="2"/>
              <a:buChar char="Ø"/>
            </a:pPr>
            <a:endParaRPr lang="es-CO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51070" y="1881618"/>
            <a:ext cx="30029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igual manera, buscamos articularnos con</a:t>
            </a:r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s-C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Gobiernos regionales y nacional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privado y minero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educativo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Comunidades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Cooperación internacional, </a:t>
            </a:r>
            <a:r>
              <a:rPr lang="es-CO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ONGs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79" y="2772829"/>
            <a:ext cx="2991394" cy="16826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4" y="4135574"/>
            <a:ext cx="3574600" cy="12252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2461645"/>
            <a:ext cx="2552849" cy="14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Cómo lo hacemos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77683"/>
            <a:ext cx="8223662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es-CO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CO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FE9D4C"/>
              </a:buClr>
              <a:buSzPct val="110000"/>
              <a:buFont typeface="Arial" panose="020B0604020202020204" pitchFamily="34" charset="0"/>
              <a:buChar char="•"/>
            </a:pPr>
            <a:r>
              <a:rPr lang="es-C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municipalidades canadienses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comparten </a:t>
            </a:r>
            <a:r>
              <a:rPr lang="es-C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experiencia y conocimiento con gobiernos locales en Colombia y Perú mediante un aprendizaje colaborativo.</a:t>
            </a:r>
          </a:p>
          <a:p>
            <a:pPr algn="just">
              <a:buClr>
                <a:srgbClr val="FE9D4C"/>
              </a:buClr>
              <a:buSzPct val="110000"/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Fortaleciendo a los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gobiernos locales en temas de gobernabilidad y desarrollo económico local</a:t>
            </a:r>
          </a:p>
          <a:p>
            <a:pPr algn="just">
              <a:buClr>
                <a:srgbClr val="FE9D4C"/>
              </a:buClr>
              <a:buSzPct val="110000"/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Fortalecimiento de las asociaciones de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gobiernos locales</a:t>
            </a:r>
            <a:endParaRPr lang="es-CO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FE9D4C"/>
              </a:buClr>
              <a:buSzPct val="110000"/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Intercambios intermunicipales, interregionales e internacionales de conocimiento y buenas prácticas</a:t>
            </a:r>
            <a:endParaRPr lang="es-CO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municipalidad  caÃ±as gordas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7" y="228600"/>
            <a:ext cx="3522807" cy="19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municipalidad colombia fcm cis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94" y="696191"/>
            <a:ext cx="3242251" cy="18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municipalidad colombia fcm cis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6" y="2544577"/>
            <a:ext cx="3449493" cy="27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municipalidad fcm cis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43" y="2530851"/>
            <a:ext cx="2691148" cy="202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municipalidad fcm cis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27" y="3200792"/>
            <a:ext cx="3169228" cy="27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176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programa fcm cis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0" y="213735"/>
            <a:ext cx="3553979" cy="266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programa fcm cis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30" y="977684"/>
            <a:ext cx="3046039" cy="443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n para programa fcm cis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2680566"/>
            <a:ext cx="3335482" cy="32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18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Constataciones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35283"/>
            <a:ext cx="8229600" cy="3127664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municipalidades deben volverse nuevamente un objeto de atención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Entender su rol en el desarrollo territorial.</a:t>
            </a:r>
          </a:p>
          <a:p>
            <a:pPr>
              <a:buClr>
                <a:srgbClr val="FFC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proceso de descentralización debe ser el gran marco en el cual deberían trabajarse las reformas necesarias. Resulta oneroso seguir sumando reajustes o “parches”.</a:t>
            </a:r>
          </a:p>
          <a:p>
            <a:pPr>
              <a:buClr>
                <a:srgbClr val="FFC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Generar condiciones para un trabajo más colaborativo entre las actividades extractivas y los gobiernos locales.</a:t>
            </a:r>
          </a:p>
          <a:p>
            <a:pPr>
              <a:buClr>
                <a:srgbClr val="FFC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preciso repensar el marco normativo municipal para sincerarlo de cara a la experiencia de los últimos 20 años.</a:t>
            </a:r>
          </a:p>
          <a:p>
            <a:pPr>
              <a:buClr>
                <a:srgbClr val="FFC000"/>
              </a:buClr>
              <a:buSzPct val="115000"/>
              <a:buFont typeface="Arial" panose="020B0604020202020204" pitchFamily="34" charset="0"/>
              <a:buChar char="•"/>
            </a:pPr>
            <a:endParaRPr lang="es-CO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Contenidos	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575" y="2529724"/>
            <a:ext cx="5290457" cy="157201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s-CO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Quiénes somos</a:t>
            </a:r>
          </a:p>
          <a:p>
            <a:pPr marL="514350" indent="-514350">
              <a:buAutoNum type="arabicPeriod"/>
            </a:pPr>
            <a:r>
              <a:rPr lang="es-CO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Premisas de entrada</a:t>
            </a:r>
            <a:endParaRPr lang="es-CO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es-CO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Constataciones de salida</a:t>
            </a:r>
            <a:endParaRPr lang="es-CO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6" descr="Resultado de imagen para municipal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8" y="1623378"/>
            <a:ext cx="4278557" cy="36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Constataciones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Revisar las condiciones que mejoren la gobernabilidad local: cultura de planificación, manejo de instrumentos de gestión, mecanismos de participación ciudadana, rendición de cuentas, finanzas municipales, oferta de servicios (críticos), asegurar la carrera profesional municipal.</a:t>
            </a:r>
          </a:p>
          <a:p>
            <a:pPr>
              <a:buClr>
                <a:srgbClr val="FFC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Repensar los sistemas administrativos para adecuarlos a la realidad municipal del Perú. </a:t>
            </a:r>
            <a:endParaRPr lang="es-CO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C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Desarrollar fórmulas efectivas para impulsar el desarrollo económico local que posicione a la municipalidad como un actor clave, buscando el impulso de cadenas de valor, fondos de desarrollo.</a:t>
            </a:r>
          </a:p>
          <a:p>
            <a:pPr>
              <a:buClr>
                <a:srgbClr val="FFC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Generar condiciones para relanzar el gremio municipal que juegue su doble rol: técnico y político.</a:t>
            </a:r>
          </a:p>
          <a:p>
            <a:endParaRPr lang="es-CO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897579"/>
            <a:ext cx="5611091" cy="3228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Contacto </a:t>
            </a:r>
          </a:p>
          <a:p>
            <a:pPr marL="0" indent="0">
              <a:buNone/>
            </a:pP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César Bedoya G. Gerente Línea Gobernabilidad para Colombia y Perú</a:t>
            </a:r>
            <a:endParaRPr lang="es-CO" sz="18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Correo </a:t>
            </a: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cbedoya@fcmcisal.org</a:t>
            </a:r>
            <a:endParaRPr lang="es-CO" sz="18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999537753</a:t>
            </a:r>
            <a:endParaRPr lang="es-CO" sz="16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Colombia – Perú – Canadá </a:t>
            </a:r>
          </a:p>
          <a:p>
            <a:pPr marL="0" indent="0">
              <a:buNone/>
            </a:pPr>
            <a:endParaRPr lang="es-CO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Pagina web: 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http://www.fcm.ca/</a:t>
            </a:r>
            <a:endParaRPr lang="es-CO" sz="1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CO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 Sociales: </a:t>
            </a:r>
            <a:r>
              <a:rPr lang="es-CO" sz="18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próximamente</a:t>
            </a:r>
          </a:p>
          <a:p>
            <a:pPr marL="0" indent="0">
              <a:buNone/>
            </a:pPr>
            <a:endParaRPr lang="es-CO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s-CO" sz="18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/>
            </a:endParaRPr>
          </a:p>
          <a:p>
            <a:pPr marL="0" indent="0">
              <a:buNone/>
            </a:pPr>
            <a:endParaRPr lang="es-CO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Quiénes somos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0384" y="1883093"/>
            <a:ext cx="3688474" cy="264318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s-CO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CO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FCM la constituyen 2000 municipalidades que representan al 90% de los </a:t>
            </a:r>
            <a:r>
              <a:rPr lang="es-C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canadienses</a:t>
            </a:r>
            <a:r>
              <a:rPr lang="es-CO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s-CO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just">
              <a:buNone/>
            </a:pPr>
            <a:endParaRPr lang="es-C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45" y="1654494"/>
            <a:ext cx="4723132" cy="310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2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59" y="2642991"/>
            <a:ext cx="6039853" cy="31583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4697" y="4101700"/>
            <a:ext cx="2755232" cy="462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Quiénes somos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5325" y="1457700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rgbClr val="FE9D4C"/>
              </a:buClr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área internacional </a:t>
            </a:r>
            <a:r>
              <a:rPr lang="es-C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Federación Canadiense de Municipalidades ha operado en más de 55 países, desde 1987.</a:t>
            </a:r>
            <a:endParaRPr lang="es-C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endParaRPr lang="es-C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4697" y="3566296"/>
            <a:ext cx="66236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133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endParaRPr lang="es-CO" sz="1200" dirty="0" smtClean="0"/>
          </a:p>
          <a:p>
            <a:endParaRPr lang="es-CO" sz="1200" dirty="0"/>
          </a:p>
          <a:p>
            <a:r>
              <a:rPr lang="es-CO" sz="1200" dirty="0" smtClean="0"/>
              <a:t>Países con proyectos actuales</a:t>
            </a:r>
          </a:p>
          <a:p>
            <a:r>
              <a:rPr lang="es-CO" sz="1200" dirty="0" smtClean="0">
                <a:solidFill>
                  <a:schemeClr val="accent3">
                    <a:lumMod val="50000"/>
                  </a:schemeClr>
                </a:solidFill>
              </a:rPr>
              <a:t>Países con proyectos pasados</a:t>
            </a:r>
            <a:endParaRPr lang="es-CO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17565" y="1717771"/>
            <a:ext cx="5150626" cy="3768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Clr>
                <a:schemeClr val="accent6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Distribución desigual de los beneficios económicos de la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 extractiva.</a:t>
            </a:r>
            <a:endParaRPr lang="es-CO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Clr>
                <a:schemeClr val="accent6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Consecuencias sociales y ambientales han afectado directamente a las comunidades.</a:t>
            </a:r>
          </a:p>
          <a:p>
            <a:pPr lvl="1" algn="just">
              <a:buClr>
                <a:schemeClr val="accent6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gobiernos locales están en la posición de brindar a sus comunidades oportunidades inclusivas y sostenibles y se enfrentan con algunas limitaciones:</a:t>
            </a:r>
            <a:endParaRPr lang="es-CO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3610" cy="1143000"/>
          </a:xfrm>
        </p:spPr>
        <p:txBody>
          <a:bodyPr/>
          <a:lstStyle/>
          <a:p>
            <a:r>
              <a:rPr lang="es-CO" dirty="0" smtClean="0"/>
              <a:t>Contexto</a:t>
            </a:r>
            <a:endParaRPr lang="es-CO" dirty="0"/>
          </a:p>
        </p:txBody>
      </p:sp>
      <p:pic>
        <p:nvPicPr>
          <p:cNvPr id="2052" name="Picture 4" descr="Resultado de imagen para la guaj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92" y="2164581"/>
            <a:ext cx="3411553" cy="2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91801435"/>
              </p:ext>
            </p:extLst>
          </p:nvPr>
        </p:nvGraphicFramePr>
        <p:xfrm>
          <a:off x="374074" y="1187406"/>
          <a:ext cx="8219208" cy="473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3610" cy="1143000"/>
          </a:xfrm>
        </p:spPr>
        <p:txBody>
          <a:bodyPr/>
          <a:lstStyle/>
          <a:p>
            <a:r>
              <a:rPr lang="es-CO" dirty="0" smtClean="0"/>
              <a:t>Contexto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05720" y="2186511"/>
            <a:ext cx="4874821" cy="2427053"/>
            <a:chOff x="3037" y="1568643"/>
            <a:chExt cx="3946028" cy="1422800"/>
          </a:xfrm>
        </p:grpSpPr>
        <p:sp>
          <p:nvSpPr>
            <p:cNvPr id="6" name="Rectángulo redondeado 5"/>
            <p:cNvSpPr/>
            <p:nvPr/>
          </p:nvSpPr>
          <p:spPr>
            <a:xfrm>
              <a:off x="3037" y="1568643"/>
              <a:ext cx="3946028" cy="1422800"/>
            </a:xfrm>
            <a:prstGeom prst="roundRect">
              <a:avLst>
                <a:gd name="adj" fmla="val 10000"/>
              </a:avLst>
            </a:prstGeom>
            <a:solidFill>
              <a:srgbClr val="FE9D4C">
                <a:alpha val="7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44709" y="1749985"/>
              <a:ext cx="3862684" cy="1143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Fortalecer a </a:t>
              </a:r>
              <a:r>
                <a:rPr lang="es-PE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los gobiernos locales </a:t>
              </a:r>
              <a:r>
                <a:rPr lang="es-PE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 </a:t>
              </a:r>
              <a:r>
                <a:rPr lang="es-PE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 gestionen de manera efectiva los </a:t>
              </a:r>
              <a:r>
                <a:rPr lang="es-PE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impactos </a:t>
              </a:r>
              <a:r>
                <a:rPr lang="es-PE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del </a:t>
              </a:r>
              <a:r>
                <a:rPr lang="es-PE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sector extractivo </a:t>
              </a:r>
              <a:r>
                <a:rPr lang="es-PE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el fin de promover </a:t>
              </a:r>
              <a:r>
                <a:rPr lang="es-PE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 </a:t>
              </a:r>
              <a:r>
                <a:rPr lang="es-PE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desarrollo sostenible e inclusivo </a:t>
              </a:r>
              <a:r>
                <a:rPr lang="es-PE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 </a:t>
              </a:r>
              <a:r>
                <a:rPr lang="es-PE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regiones con presencia minera </a:t>
              </a:r>
              <a:r>
                <a:rPr lang="es-PE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 Colombia y Perú. </a:t>
              </a:r>
              <a:endParaRPr lang="es-C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74" y="1498369"/>
            <a:ext cx="3423657" cy="4204521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 smtClean="0"/>
              <a:t>Misión del proyecto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292528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Por qué lo hacemos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131" y="1817030"/>
            <a:ext cx="5361709" cy="288559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s-CO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buNone/>
            </a:pPr>
            <a:r>
              <a:rPr lang="es-C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</a:t>
            </a:r>
            <a:r>
              <a:rPr lang="es-C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trabajar con los </a:t>
            </a:r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gobiernos locales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estamos haciendo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la institución pública más cercana a las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poblaciones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son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quienes brindan servicio básicos y están en la capacidad de favorecer el desarrollo económico local.</a:t>
            </a:r>
            <a:endParaRPr lang="es-CO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buNone/>
            </a:pPr>
            <a:endParaRPr lang="es-CO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33" y="1529647"/>
            <a:ext cx="2975361" cy="39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Qué hacemos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814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la construcción de territorios inclusivos y sostenibles trabajamos con gobiernos locales construyendo capacidades en:</a:t>
            </a:r>
          </a:p>
          <a:p>
            <a:pPr marL="0" indent="0">
              <a:buNone/>
            </a:pPr>
            <a:endParaRPr lang="es-CO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93436720"/>
              </p:ext>
            </p:extLst>
          </p:nvPr>
        </p:nvGraphicFramePr>
        <p:xfrm>
          <a:off x="209006" y="2010613"/>
          <a:ext cx="67143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840179" y="2430379"/>
            <a:ext cx="1942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Comunidades Inclusivas y Sostenibles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72539" y="5250026"/>
            <a:ext cx="34675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Manejo transparente de recursos (Gestión financiera, planeación estratégica)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64599" y="4617956"/>
            <a:ext cx="34675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Creación de entornos favorables para el 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Apoyo a la creación de iniciativas de 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69005" y="3970567"/>
            <a:ext cx="34675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Intercambio de experiencias, aprendizajes y casos de éxito.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502802" y="3707898"/>
            <a:ext cx="3467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Género, cultura y ambiente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M Power 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Plantilla_ppt_julio2015</Template>
  <TotalTime>1630</TotalTime>
  <Words>988</Words>
  <Application>Microsoft Office PowerPoint</Application>
  <PresentationFormat>Presentación en pantalla (4:3)</PresentationFormat>
  <Paragraphs>119</Paragraphs>
  <Slides>21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Courier New</vt:lpstr>
      <vt:lpstr>Tahoma</vt:lpstr>
      <vt:lpstr>Wingdings</vt:lpstr>
      <vt:lpstr>FCM Power Point template</vt:lpstr>
      <vt:lpstr>Presentación de PowerPoint</vt:lpstr>
      <vt:lpstr>Contenidos </vt:lpstr>
      <vt:lpstr>Quiénes somos</vt:lpstr>
      <vt:lpstr>Quiénes somos</vt:lpstr>
      <vt:lpstr>Contexto</vt:lpstr>
      <vt:lpstr>Contexto</vt:lpstr>
      <vt:lpstr>Misión del proyecto</vt:lpstr>
      <vt:lpstr>Por qué lo hacemos</vt:lpstr>
      <vt:lpstr>Qué hacemos</vt:lpstr>
      <vt:lpstr>Dónde trabajamos</vt:lpstr>
      <vt:lpstr>Presentación de PowerPoint</vt:lpstr>
      <vt:lpstr>Presentación de PowerPoint</vt:lpstr>
      <vt:lpstr>Presentación de PowerPoint</vt:lpstr>
      <vt:lpstr>Presentación de PowerPoint</vt:lpstr>
      <vt:lpstr>Con quiénes trabajamos</vt:lpstr>
      <vt:lpstr>Cómo lo hacemos</vt:lpstr>
      <vt:lpstr>Presentación de PowerPoint</vt:lpstr>
      <vt:lpstr>Presentación de PowerPoint</vt:lpstr>
      <vt:lpstr>Constataciones</vt:lpstr>
      <vt:lpstr>Constataciones</vt:lpstr>
      <vt:lpstr>Presentación de PowerPoint</vt:lpstr>
    </vt:vector>
  </TitlesOfParts>
  <Company>FCM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Ariza</dc:creator>
  <cp:lastModifiedBy>Cesar Bedoya</cp:lastModifiedBy>
  <cp:revision>73</cp:revision>
  <cp:lastPrinted>2012-09-27T13:58:57Z</cp:lastPrinted>
  <dcterms:created xsi:type="dcterms:W3CDTF">2015-08-06T21:43:37Z</dcterms:created>
  <dcterms:modified xsi:type="dcterms:W3CDTF">2018-10-23T05:20:51Z</dcterms:modified>
</cp:coreProperties>
</file>